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s/slide60.xml" ContentType="application/vnd.openxmlformats-officedocument.presentationml.slide+xml"/>
  <Override PartName="/ppt/slides/slide80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70.xml" ContentType="application/vnd.openxmlformats-officedocument.presentationml.slideLayout+xml"/>
  <Override PartName="/ppt/slideMasters/slideMaster10.xml" ContentType="application/vnd.openxmlformats-officedocument.presentationml.slideMaster+xml"/>
  <Override PartName="/ppt/slideLayouts/slideLayout80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10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90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 autoCompressPictures="0">
  <p:sldMasterIdLst>
    <p:sldMasterId id="2147483648" r:id="rId1"/>
  </p:sldMasterIdLst>
  <p:notesMasterIdLst>
    <p:notesMasterId r:id="rId11"/>
  </p:notesMasterIdLst>
  <p:sldIdLst>
    <p:sldId id="267" r:id="rId2"/>
    <p:sldId id="268" r:id="rId3"/>
    <p:sldId id="269" r:id="rId4"/>
    <p:sldId id="270" r:id="rId5"/>
    <p:sldId id="271" r:id="rId6"/>
    <p:sldId id="272" r:id="rId7"/>
    <p:sldId id="273" r:id="rId8"/>
    <p:sldId id="274" r:id="rId9"/>
    <p:sldId id="275" r:id="rId10"/>
  </p:sldIdLst>
  <p:sldSz cx="12192000" cy="6858000"/>
  <p:notesSz cx="6858000" cy="9144000"/>
  <p:embeddedFontLst>
    <p:embeddedFont>
      <p:font typeface="Raleway" pitchFamily="2" charset="77"/>
      <p:regular r:id="rId12"/>
      <p:bold r:id="rId13"/>
      <p:italic r:id="rId14"/>
      <p:boldItalic r:id="rId15"/>
    </p:embeddedFont>
    <p:embeddedFont>
      <p:font typeface="Raleway Black" panose="020F0502020204030204" pitchFamily="34" charset="0"/>
      <p:bold r:id="rId16"/>
      <p:italic r:id="rId17"/>
      <p:boldItalic r:id="rId18"/>
    </p:embeddedFont>
  </p:embeddedFontLst>
  <p:defaultTextStyle>
    <a:defPPr>
      <a:defRPr lang="en-L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Learn More" id="{FB610ADC-25E2-47F2-8B1E-F69363C299B0}">
          <p14:sldIdLst/>
        </p14:section>
        <p14:section name="Home Slide" id="{C41E965D-1BB0-6E42-80C1-B0CE61D34D0F}">
          <p14:sldIdLst>
            <p14:sldId id="267"/>
          </p14:sldIdLst>
        </p14:section>
        <p14:section name="Team" id="{34C61D3D-3DDA-8544-919D-38908B71CF6E}">
          <p14:sldIdLst>
            <p14:sldId id="268"/>
            <p14:sldId id="269"/>
          </p14:sldIdLst>
        </p14:section>
        <p14:section name="Challenge" id="{DBB0F080-D76F-2449-A8A8-97428CE5CDE4}">
          <p14:sldIdLst>
            <p14:sldId id="270"/>
            <p14:sldId id="271"/>
          </p14:sldIdLst>
        </p14:section>
        <p14:section name="Solution" id="{D01103C6-D9B4-874A-903D-1D54C47D2E73}">
          <p14:sldIdLst>
            <p14:sldId id="272"/>
            <p14:sldId id="273"/>
          </p14:sldIdLst>
        </p14:section>
        <p14:section name="Future" id="{17ED8106-7472-CA40-A9D6-5927206203E6}">
          <p14:sldIdLst>
            <p14:sldId id="274"/>
            <p14:sldId id="27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F141A"/>
    <a:srgbClr val="004B5A"/>
    <a:srgbClr val="101920"/>
    <a:srgbClr val="12231D"/>
    <a:srgbClr val="101519"/>
    <a:srgbClr val="273E32"/>
    <a:srgbClr val="0D141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094"/>
    <p:restoredTop sz="80000" autoAdjust="0"/>
  </p:normalViewPr>
  <p:slideViewPr>
    <p:cSldViewPr snapToGrid="0" snapToObjects="1">
      <p:cViewPr varScale="1">
        <p:scale>
          <a:sx n="97" d="100"/>
          <a:sy n="97" d="100"/>
        </p:scale>
        <p:origin x="1416" y="18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L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AF6D82-066C-FA4D-8270-4E3B76B0A85B}" type="datetimeFigureOut">
              <a:t>2/23/25</a:t>
            </a:fld>
            <a:endParaRPr lang="en-L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L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L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E92847-51ED-1449-A9AF-8F855167E8E6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28135098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92847-51ED-1449-A9AF-8F855167E8E6}" type="slidenum">
              <a:t>1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4709649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92847-51ED-1449-A9AF-8F855167E8E6}" type="slidenum">
              <a:t>3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22779039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GB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Why? because of the meta headset but then we realise it’s not even related.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Jk</a:t>
            </a:r>
            <a:r>
              <a:rPr lang="en-GB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the actual reason is Because we liked the challenge, as it’s something none of implemented before</a:t>
            </a:r>
          </a:p>
          <a:p>
            <a:pPr algn="ctr"/>
            <a:endParaRPr lang="en-GB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L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92847-51ED-1449-A9AF-8F855167E8E6}" type="slidenum">
              <a:rPr lang="en-LT"/>
              <a:t>5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51074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92847-51ED-1449-A9AF-8F855167E8E6}" type="slidenum">
              <a:rPr lang="en-LT"/>
              <a:t>7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7693088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GB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Why? because of the meta headset but then we realise it’s not even related.</a:t>
            </a:r>
          </a:p>
          <a:p>
            <a:pPr algn="ctr"/>
            <a:r>
              <a:rPr lang="en-GB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Jk</a:t>
            </a:r>
            <a:r>
              <a:rPr lang="en-GB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the</a:t>
            </a:r>
          </a:p>
          <a:p>
            <a:endParaRPr lang="en-L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E92847-51ED-1449-A9AF-8F855167E8E6}" type="slidenum">
              <a:rPr kumimoji="0" lang="en-LT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L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536359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BE682-BC13-E443-B955-4FA79FB3F1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L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43E81D-F660-B04A-A02A-7771D9835F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L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20CAD2-F4B0-6D4F-A3DB-59C0869B6D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621EB-52E9-864A-B0F6-E4DE6976EFAF}" type="datetimeFigureOut">
              <a:t>2/23/25</a:t>
            </a:fld>
            <a:endParaRPr lang="en-L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559959-8F63-1C46-9846-971A9FA824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4FAE86-30FA-9842-986E-368BD12DB9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8105200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BE3B-CFC3-5A4C-B7F9-83501BEBB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L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F6FE2E7-8408-F64E-AC06-6E9B1F7B6D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B17EA7-EDC0-674E-87AF-81F0CC4A4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621EB-52E9-864A-B0F6-E4DE6976EFAF}" type="datetimeFigureOut">
              <a:t>2/23/25</a:t>
            </a:fld>
            <a:endParaRPr lang="en-L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A66A1F-640A-DD4A-8A62-FC15E9D3F5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ED5553-91F0-6547-ABB8-D9C439CB0D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3086999337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BE3B-CFC3-5A4C-B7F9-83501BEBB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L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F6FE2E7-8408-F64E-AC06-6E9B1F7B6D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B17EA7-EDC0-674E-87AF-81F0CC4A4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621EB-52E9-864A-B0F6-E4DE6976EFAF}" type="datetimeFigureOut">
              <a:t>10/3/2023</a:t>
            </a:fld>
            <a:endParaRPr lang="en-L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A66A1F-640A-DD4A-8A62-FC15E9D3F5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ED5553-91F0-6547-ABB8-D9C439CB0D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30869993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81D21FB-DAFB-DF4B-B7CA-DF378245F1B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L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C020F6-65AA-B149-8A98-D754BD2D85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9CA0BA-7E42-374F-BCF5-EDBE9B1CAD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621EB-52E9-864A-B0F6-E4DE6976EFAF}" type="datetimeFigureOut">
              <a:t>2/23/25</a:t>
            </a:fld>
            <a:endParaRPr lang="en-L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F8169A-AD4F-B54D-BD6E-4A85F6C023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67CF1D-B5A0-C945-8BEF-46A5BA840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040774957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81D21FB-DAFB-DF4B-B7CA-DF378245F1B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L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C020F6-65AA-B149-8A98-D754BD2D85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9CA0BA-7E42-374F-BCF5-EDBE9B1CAD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621EB-52E9-864A-B0F6-E4DE6976EFAF}" type="datetimeFigureOut">
              <a:t>10/3/2023</a:t>
            </a:fld>
            <a:endParaRPr lang="en-L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F8169A-AD4F-B54D-BD6E-4A85F6C023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67CF1D-B5A0-C945-8BEF-46A5BA840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0407749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BE682-BC13-E443-B955-4FA79FB3F1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L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43E81D-F660-B04A-A02A-7771D9835F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L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20CAD2-F4B0-6D4F-A3DB-59C0869B6D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621EB-52E9-864A-B0F6-E4DE6976EFAF}" type="datetimeFigureOut">
              <a:t>10/3/2023</a:t>
            </a:fld>
            <a:endParaRPr lang="en-L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559959-8F63-1C46-9846-971A9FA824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4FAE86-30FA-9842-986E-368BD12DB9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8105200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EBF467-98F8-1240-ACB7-FB89C8182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L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DF9D25-2E40-A546-8E08-F406112B18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978E3D-659B-5845-B58C-F7CE0FEDAC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621EB-52E9-864A-B0F6-E4DE6976EFAF}" type="datetimeFigureOut">
              <a:t>2/23/25</a:t>
            </a:fld>
            <a:endParaRPr lang="en-L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F348E1-52F7-3740-BECC-A872BC952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63AFA0-CF5D-CB4F-86DA-A26B2DDDD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54461488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EBF467-98F8-1240-ACB7-FB89C8182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L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DF9D25-2E40-A546-8E08-F406112B18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978E3D-659B-5845-B58C-F7CE0FEDAC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621EB-52E9-864A-B0F6-E4DE6976EFAF}" type="datetimeFigureOut">
              <a:t>10/3/2023</a:t>
            </a:fld>
            <a:endParaRPr lang="en-L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F348E1-52F7-3740-BECC-A872BC952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63AFA0-CF5D-CB4F-86DA-A26B2DDDD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5446148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DFBE51-5261-8649-BBAC-76D794105D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L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5328B6-1619-BD43-AFD5-7594537CB9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3C310A-FBFE-6A4B-94FD-CD0539AA4D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621EB-52E9-864A-B0F6-E4DE6976EFAF}" type="datetimeFigureOut">
              <a:t>2/23/25</a:t>
            </a:fld>
            <a:endParaRPr lang="en-L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09B160-B8F3-9845-896E-719CFEDB94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CFF698-F77F-6B4B-84A3-6571531ACA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96897164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DFBE51-5261-8649-BBAC-76D794105D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L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5328B6-1619-BD43-AFD5-7594537CB9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3C310A-FBFE-6A4B-94FD-CD0539AA4D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621EB-52E9-864A-B0F6-E4DE6976EFAF}" type="datetimeFigureOut">
              <a:t>10/3/2023</a:t>
            </a:fld>
            <a:endParaRPr lang="en-L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09B160-B8F3-9845-896E-719CFEDB94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CFF698-F77F-6B4B-84A3-6571531ACA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9689716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2ED5FF-D86B-9747-848F-2C768AE53E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L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78C517-D3BF-1840-B5E3-D495BF943C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F0A760-A9DA-0E47-8642-F4561309DD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D07266-6075-214C-9A0F-1B14A182DA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621EB-52E9-864A-B0F6-E4DE6976EFAF}" type="datetimeFigureOut">
              <a:t>2/23/25</a:t>
            </a:fld>
            <a:endParaRPr lang="en-L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6FDC8C-B2B0-4245-A63C-2FB5D90D3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EF4FA8-9897-264C-B54C-3F8F18770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70322583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2ED5FF-D86B-9747-848F-2C768AE53E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L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78C517-D3BF-1840-B5E3-D495BF943C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F0A760-A9DA-0E47-8642-F4561309DD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D07266-6075-214C-9A0F-1B14A182DA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621EB-52E9-864A-B0F6-E4DE6976EFAF}" type="datetimeFigureOut">
              <a:t>10/3/2023</a:t>
            </a:fld>
            <a:endParaRPr lang="en-L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6FDC8C-B2B0-4245-A63C-2FB5D90D3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EF4FA8-9897-264C-B54C-3F8F18770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7032258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A2B15F-C6FA-D84D-AB7C-2B5E418D39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L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0F8AC2-AA47-514A-8FDD-22D9C7EA77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2D7083-810C-DE49-887E-B07C6D7484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78EA05-E088-664F-95B0-F7ACC95192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53E967E-B198-B644-85C4-9E2D8C07E3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4430866-AC10-394E-BF2C-D6905A00C0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621EB-52E9-864A-B0F6-E4DE6976EFAF}" type="datetimeFigureOut">
              <a:t>2/23/25</a:t>
            </a:fld>
            <a:endParaRPr lang="en-L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A4192B9-1A8F-5643-8EDB-7F6741B9DB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D7EE84F-1143-8540-BC3E-2E7FBEDE2E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57888668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A2B15F-C6FA-D84D-AB7C-2B5E418D39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L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0F8AC2-AA47-514A-8FDD-22D9C7EA77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2D7083-810C-DE49-887E-B07C6D7484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78EA05-E088-664F-95B0-F7ACC95192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53E967E-B198-B644-85C4-9E2D8C07E3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4430866-AC10-394E-BF2C-D6905A00C0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621EB-52E9-864A-B0F6-E4DE6976EFAF}" type="datetimeFigureOut">
              <a:t>10/3/2023</a:t>
            </a:fld>
            <a:endParaRPr lang="en-L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A4192B9-1A8F-5643-8EDB-7F6741B9DB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D7EE84F-1143-8540-BC3E-2E7FBEDE2E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5788866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EBE082-AEA3-514F-B09D-1F6E78F66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L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91E451-9867-6C42-8057-6E95D2F362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621EB-52E9-864A-B0F6-E4DE6976EFAF}" type="datetimeFigureOut">
              <a:t>2/23/25</a:t>
            </a:fld>
            <a:endParaRPr lang="en-L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A23332-F96E-2A45-BF20-B5E13FB940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08CDD1-FCB4-B145-AA09-3E794E237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60950869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EBE082-AEA3-514F-B09D-1F6E78F66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L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91E451-9867-6C42-8057-6E95D2F362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621EB-52E9-864A-B0F6-E4DE6976EFAF}" type="datetimeFigureOut">
              <a:t>10/3/2023</a:t>
            </a:fld>
            <a:endParaRPr lang="en-L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A23332-F96E-2A45-BF20-B5E13FB940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08CDD1-FCB4-B145-AA09-3E794E237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609508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6BC489A-8D6C-DC47-B468-186F9A4696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621EB-52E9-864A-B0F6-E4DE6976EFAF}" type="datetimeFigureOut">
              <a:t>2/23/25</a:t>
            </a:fld>
            <a:endParaRPr lang="en-L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7229109-1C34-5244-ADE5-222459E6E1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09E646-008A-3748-BCE2-BCCC6ED32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459180939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6BC489A-8D6C-DC47-B468-186F9A4696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621EB-52E9-864A-B0F6-E4DE6976EFAF}" type="datetimeFigureOut">
              <a:t>10/3/2023</a:t>
            </a:fld>
            <a:endParaRPr lang="en-L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7229109-1C34-5244-ADE5-222459E6E1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09E646-008A-3748-BCE2-BCCC6ED32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4591809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D4E5A1-F2E4-4441-8387-1A6E6B207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L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ADA04F-4005-F044-8FE5-2EC8060FA3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5CDADC-814E-244E-B9E5-2C9051426D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33663C-1FF4-3D4E-854F-A5AA4B8A5D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621EB-52E9-864A-B0F6-E4DE6976EFAF}" type="datetimeFigureOut">
              <a:t>2/23/25</a:t>
            </a:fld>
            <a:endParaRPr lang="en-L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040EC2-135F-FE46-92F3-F3CD1E63A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4625FC-8AEA-F74B-9DD8-E453DBA5F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84406661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D4E5A1-F2E4-4441-8387-1A6E6B207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L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ADA04F-4005-F044-8FE5-2EC8060FA3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5CDADC-814E-244E-B9E5-2C9051426D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33663C-1FF4-3D4E-854F-A5AA4B8A5D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621EB-52E9-864A-B0F6-E4DE6976EFAF}" type="datetimeFigureOut">
              <a:t>10/3/2023</a:t>
            </a:fld>
            <a:endParaRPr lang="en-L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040EC2-135F-FE46-92F3-F3CD1E63A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4625FC-8AEA-F74B-9DD8-E453DBA5F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844066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6E0717-7D74-B44F-9E66-235930CCAE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L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290095B-B62E-3C44-845A-8D31260A60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L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AA383A-A1BD-3449-AEF4-F5EB7E8FAA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2DE627-2BED-3549-9D80-6D0263AB61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621EB-52E9-864A-B0F6-E4DE6976EFAF}" type="datetimeFigureOut">
              <a:t>2/23/25</a:t>
            </a:fld>
            <a:endParaRPr lang="en-L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475BC9-5EA8-9D48-A131-684734B30F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7BAA5F-2F19-D749-8E4B-44ABBE824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2882049703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6E0717-7D74-B44F-9E66-235930CCAE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L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290095B-B62E-3C44-845A-8D31260A60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L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AA383A-A1BD-3449-AEF4-F5EB7E8FAA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2DE627-2BED-3549-9D80-6D0263AB61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621EB-52E9-864A-B0F6-E4DE6976EFAF}" type="datetimeFigureOut">
              <a:t>10/3/2023</a:t>
            </a:fld>
            <a:endParaRPr lang="en-L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475BC9-5EA8-9D48-A131-684734B30F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7BAA5F-2F19-D749-8E4B-44ABBE824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28820497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70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60.xml"/><Relationship Id="rId11" Type="http://schemas.openxmlformats.org/officeDocument/2006/relationships/slideLayout" Target="../slideLayouts/slideLayout110.xml"/><Relationship Id="rId5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100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9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0AAB91E-8D3B-5049-91E0-681A6BD55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L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C0D1AD-7B0F-C243-8060-E31261F402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B009B1-730F-3948-AFDB-A7D2295142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1621EB-52E9-864A-B0F6-E4DE6976EFAF}" type="datetimeFigureOut">
              <a:t>2/23/25</a:t>
            </a:fld>
            <a:endParaRPr lang="en-L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368CD1-C846-864B-8FF5-193D2956B8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L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75D875-456D-074B-9AD9-F14C62DF54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72A2A8-704E-EF48-80AE-D3783EE37A42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26700814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L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0AAB91E-8D3B-5049-91E0-681A6BD55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L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C0D1AD-7B0F-C243-8060-E31261F402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B009B1-730F-3948-AFDB-A7D2295142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1621EB-52E9-864A-B0F6-E4DE6976EFAF}" type="datetimeFigureOut">
              <a:t>10/3/2023</a:t>
            </a:fld>
            <a:endParaRPr lang="en-L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368CD1-C846-864B-8FF5-193D2956B8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L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75D875-456D-074B-9AD9-F14C62DF54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72A2A8-704E-EF48-80AE-D3783EE37A42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26700814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L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40.png"/><Relationship Id="rId3" Type="http://schemas.openxmlformats.org/officeDocument/2006/relationships/image" Target="../media/image1.png"/><Relationship Id="rId7" Type="http://schemas.openxmlformats.org/officeDocument/2006/relationships/image" Target="../media/image21.png"/><Relationship Id="rId12" Type="http://schemas.openxmlformats.org/officeDocument/2006/relationships/slide" Target="slide20.xml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slide" Target="slide60.xml"/><Relationship Id="rId11" Type="http://schemas.openxmlformats.org/officeDocument/2006/relationships/image" Target="../media/image4.png"/><Relationship Id="rId15" Type="http://schemas.openxmlformats.org/officeDocument/2006/relationships/slide" Target="slide40.xml"/><Relationship Id="rId10" Type="http://schemas.openxmlformats.org/officeDocument/2006/relationships/image" Target="../media/image30.png"/><Relationship Id="rId4" Type="http://schemas.openxmlformats.org/officeDocument/2006/relationships/image" Target="../media/image2.png"/><Relationship Id="rId9" Type="http://schemas.openxmlformats.org/officeDocument/2006/relationships/slide" Target="slide80.xml"/><Relationship Id="rId1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0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7.jp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10" Type="http://schemas.openxmlformats.org/officeDocument/2006/relationships/image" Target="../media/image13.png"/><Relationship Id="rId4" Type="http://schemas.openxmlformats.org/officeDocument/2006/relationships/image" Target="../media/image8.png"/><Relationship Id="rId9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7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sv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7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sv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24000" b="-2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AFAC6AD-E06A-BD4A-AB39-35849B2BFA2D}"/>
              </a:ext>
            </a:extLst>
          </p:cNvPr>
          <p:cNvCxnSpPr>
            <a:cxnSpLocks/>
          </p:cNvCxnSpPr>
          <p:nvPr/>
        </p:nvCxnSpPr>
        <p:spPr>
          <a:xfrm flipV="1">
            <a:off x="2987610" y="3514418"/>
            <a:ext cx="825191" cy="657921"/>
          </a:xfrm>
          <a:prstGeom prst="line">
            <a:avLst/>
          </a:prstGeom>
          <a:solidFill>
            <a:srgbClr val="12231D">
              <a:alpha val="40000"/>
            </a:srgbClr>
          </a:solidFill>
          <a:ln w="63500" cap="rnd">
            <a:solidFill>
              <a:schemeClr val="bg1"/>
            </a:solidFill>
            <a:prstDash val="sys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0ECD39E-EC9A-954A-B4CF-9BCD99C8CFAE}"/>
              </a:ext>
            </a:extLst>
          </p:cNvPr>
          <p:cNvCxnSpPr>
            <a:cxnSpLocks/>
          </p:cNvCxnSpPr>
          <p:nvPr/>
        </p:nvCxnSpPr>
        <p:spPr>
          <a:xfrm flipH="1" flipV="1">
            <a:off x="5418578" y="3503266"/>
            <a:ext cx="960188" cy="749245"/>
          </a:xfrm>
          <a:prstGeom prst="line">
            <a:avLst/>
          </a:prstGeom>
          <a:solidFill>
            <a:srgbClr val="12231D">
              <a:alpha val="40000"/>
            </a:srgbClr>
          </a:solidFill>
          <a:ln w="63500" cap="rnd">
            <a:solidFill>
              <a:schemeClr val="bg1"/>
            </a:solidFill>
            <a:prstDash val="sys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DF68F12-370D-1E45-B388-B3EB7E9D3A9F}"/>
              </a:ext>
            </a:extLst>
          </p:cNvPr>
          <p:cNvCxnSpPr>
            <a:cxnSpLocks/>
          </p:cNvCxnSpPr>
          <p:nvPr/>
        </p:nvCxnSpPr>
        <p:spPr>
          <a:xfrm flipH="1">
            <a:off x="8273667" y="3668617"/>
            <a:ext cx="903385" cy="683046"/>
          </a:xfrm>
          <a:prstGeom prst="line">
            <a:avLst/>
          </a:prstGeom>
          <a:solidFill>
            <a:srgbClr val="12231D">
              <a:alpha val="40000"/>
            </a:srgbClr>
          </a:solidFill>
          <a:ln w="63500" cap="rnd">
            <a:solidFill>
              <a:schemeClr val="bg1"/>
            </a:solidFill>
            <a:prstDash val="sys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2" name="Section Zoom 11">
                <a:extLst>
                  <a:ext uri="{FF2B5EF4-FFF2-40B4-BE49-F238E27FC236}">
                    <a16:creationId xmlns:a16="http://schemas.microsoft.com/office/drawing/2014/main" id="{C195487E-923E-634E-A4C3-E9368C2DE56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58829979"/>
                  </p:ext>
                </p:extLst>
              </p:nvPr>
            </p:nvGraphicFramePr>
            <p:xfrm>
              <a:off x="5502487" y="3994189"/>
              <a:ext cx="3588214" cy="2018370"/>
            </p:xfrm>
            <a:graphic>
              <a:graphicData uri="http://schemas.microsoft.com/office/powerpoint/2016/sectionzoom">
                <psez:sectionZm>
                  <psez:sectionZmObj sectionId="{D01103C6-D9B4-874A-903D-1D54C47D2E73}">
                    <psez:zmPr id="{23888936-E0DE-5545-AD69-CCF83ACA0790}" transitionDur="1000" showBg="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588214" cy="2018370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2" name="Section Zoom 11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C195487E-923E-634E-A4C3-E9368C2DE56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502487" y="3994189"/>
                <a:ext cx="3588214" cy="20183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7" name="Section Zoom 16">
                <a:extLst>
                  <a:ext uri="{FF2B5EF4-FFF2-40B4-BE49-F238E27FC236}">
                    <a16:creationId xmlns:a16="http://schemas.microsoft.com/office/drawing/2014/main" id="{BA3A39B2-158B-2B4C-A1B4-DCCBD75CA15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67548007"/>
                  </p:ext>
                </p:extLst>
              </p:nvPr>
            </p:nvGraphicFramePr>
            <p:xfrm>
              <a:off x="8145678" y="1644179"/>
              <a:ext cx="4222592" cy="2375208"/>
            </p:xfrm>
            <a:graphic>
              <a:graphicData uri="http://schemas.microsoft.com/office/powerpoint/2016/sectionzoom">
                <psez:sectionZm>
                  <psez:sectionZmObj sectionId="{17ED8106-7472-CA40-A9D6-5927206203E6}">
                    <psez:zmPr id="{BED1C54D-1895-F149-B351-02B981A8A5BF}" transitionDur="1000" showBg="0">
                      <p166:blipFill xmlns:p166="http://schemas.microsoft.com/office/powerpoint/2016/6/main">
                        <a:blip r:embed="rId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222592" cy="2375208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7" name="Section Zoom 16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BA3A39B2-158B-2B4C-A1B4-DCCBD75CA15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145678" y="1644179"/>
                <a:ext cx="4222592" cy="23752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6" name="Section Zoom 5">
                <a:extLst>
                  <a:ext uri="{FF2B5EF4-FFF2-40B4-BE49-F238E27FC236}">
                    <a16:creationId xmlns:a16="http://schemas.microsoft.com/office/drawing/2014/main" id="{039C2E45-7383-084C-A25A-231F40FCFD8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43546311"/>
                  </p:ext>
                </p:extLst>
              </p:nvPr>
            </p:nvGraphicFramePr>
            <p:xfrm>
              <a:off x="-413512" y="3751378"/>
              <a:ext cx="4450582" cy="2503452"/>
            </p:xfrm>
            <a:graphic>
              <a:graphicData uri="http://schemas.microsoft.com/office/powerpoint/2016/sectionzoom">
                <psez:sectionZm>
                  <psez:sectionZmObj sectionId="{34C61D3D-3DDA-8544-919D-38908B71CF6E}">
                    <psez:zmPr id="{4BF83247-9042-D446-B9D6-CD882B6CF45B}" transitionDur="1000" showBg="0">
                      <p166:blipFill xmlns:p166="http://schemas.microsoft.com/office/powerpoint/2016/6/main">
                        <a:blip r:embed="rId11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450582" cy="2503452"/>
                        </a:xfrm>
                        <a:prstGeom prst="rect">
                          <a:avLst/>
                        </a:prstGeom>
                        <a:effectLst/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6" name="Section Zoom 5">
                <a:hlinkClick r:id="rId12" action="ppaction://hlinksldjump"/>
                <a:extLst>
                  <a:ext uri="{FF2B5EF4-FFF2-40B4-BE49-F238E27FC236}">
                    <a16:creationId xmlns:a16="http://schemas.microsoft.com/office/drawing/2014/main" id="{039C2E45-7383-084C-A25A-231F40FCFD8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-413512" y="3751378"/>
                <a:ext cx="4450582" cy="2503452"/>
              </a:xfrm>
              <a:prstGeom prst="rect">
                <a:avLst/>
              </a:prstGeom>
              <a:effectLst/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4" name="Section Zoom 3">
                <a:extLst>
                  <a:ext uri="{FF2B5EF4-FFF2-40B4-BE49-F238E27FC236}">
                    <a16:creationId xmlns:a16="http://schemas.microsoft.com/office/drawing/2014/main" id="{B2D661A4-8895-1E43-9238-4B6D30F2FF2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43204949"/>
                  </p:ext>
                </p:extLst>
              </p:nvPr>
            </p:nvGraphicFramePr>
            <p:xfrm>
              <a:off x="3099126" y="2116068"/>
              <a:ext cx="3048000" cy="1714500"/>
            </p:xfrm>
            <a:graphic>
              <a:graphicData uri="http://schemas.microsoft.com/office/powerpoint/2016/sectionzoom">
                <psez:sectionZm>
                  <psez:sectionZmObj sectionId="{DBB0F080-D76F-2449-A8A8-97428CE5CDE4}">
                    <psez:zmPr id="{E31B0801-3E89-AF44-A1B1-5F4CCB54772F}" transitionDur="1000" showBg="0">
                      <p166:blipFill xmlns:p166="http://schemas.microsoft.com/office/powerpoint/2016/6/main">
                        <a:blip r:embed="rId1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4" name="Section Zoom 3">
                <a:hlinkClick r:id="rId15" action="ppaction://hlinksldjump"/>
                <a:extLst>
                  <a:ext uri="{FF2B5EF4-FFF2-40B4-BE49-F238E27FC236}">
                    <a16:creationId xmlns:a16="http://schemas.microsoft.com/office/drawing/2014/main" id="{B2D661A4-8895-1E43-9238-4B6D30F2FF2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3099126" y="2116068"/>
                <a:ext cx="3048000" cy="17145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85354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B8A42B65-566C-0A41-B8C2-5032B07BD196}"/>
              </a:ext>
            </a:extLst>
          </p:cNvPr>
          <p:cNvSpPr/>
          <p:nvPr/>
        </p:nvSpPr>
        <p:spPr>
          <a:xfrm>
            <a:off x="2869581" y="202582"/>
            <a:ext cx="6452840" cy="6452838"/>
          </a:xfrm>
          <a:prstGeom prst="ellipse">
            <a:avLst/>
          </a:prstGeom>
          <a:solidFill>
            <a:srgbClr val="12231D">
              <a:alpha val="40000"/>
            </a:srgbClr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LT" sz="8000" b="1" spc="-150" dirty="0">
              <a:latin typeface="Raleway" panose="020B0503030101060003" pitchFamily="34" charset="77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674933B-DF67-D14D-ACC6-194EA400210B}"/>
              </a:ext>
            </a:extLst>
          </p:cNvPr>
          <p:cNvSpPr/>
          <p:nvPr/>
        </p:nvSpPr>
        <p:spPr>
          <a:xfrm>
            <a:off x="4887176" y="3532924"/>
            <a:ext cx="2417650" cy="10926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6500" b="1" spc="-150" dirty="0">
                <a:solidFill>
                  <a:schemeClr val="bg1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 Black" panose="020B0503030101060003" pitchFamily="34" charset="77"/>
              </a:rPr>
              <a:t>Team</a:t>
            </a:r>
            <a:endParaRPr lang="en-LT" sz="6500" b="1" spc="-150" dirty="0">
              <a:solidFill>
                <a:schemeClr val="bg1"/>
              </a:solidFill>
              <a:effectLst>
                <a:outerShdw blurRad="419100" sx="102000" sy="102000" algn="ctr" rotWithShape="0">
                  <a:prstClr val="black">
                    <a:alpha val="29000"/>
                  </a:prstClr>
                </a:outerShdw>
              </a:effectLst>
              <a:latin typeface="Raleway Black" panose="020B0503030101060003" pitchFamily="34" charset="77"/>
            </a:endParaRPr>
          </a:p>
        </p:txBody>
      </p:sp>
      <p:pic>
        <p:nvPicPr>
          <p:cNvPr id="12" name="Picture 11" descr="A group of people in a line&#10;&#10;AI-generated content may be incorrect.">
            <a:extLst>
              <a:ext uri="{FF2B5EF4-FFF2-40B4-BE49-F238E27FC236}">
                <a16:creationId xmlns:a16="http://schemas.microsoft.com/office/drawing/2014/main" id="{E86AACB3-153E-A418-062F-F84EC76D35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2563" y="2185987"/>
            <a:ext cx="1666874" cy="1571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23264"/>
      </p:ext>
    </p:extLst>
  </p:cSld>
  <p:clrMapOvr>
    <a:masterClrMapping/>
  </p:clrMapOvr>
  <p:transition spd="slow" advTm="0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B8A42B65-566C-0A41-B8C2-5032B07BD196}"/>
              </a:ext>
            </a:extLst>
          </p:cNvPr>
          <p:cNvSpPr/>
          <p:nvPr/>
        </p:nvSpPr>
        <p:spPr>
          <a:xfrm>
            <a:off x="2869581" y="202582"/>
            <a:ext cx="6452840" cy="6452838"/>
          </a:xfrm>
          <a:prstGeom prst="ellipse">
            <a:avLst/>
          </a:prstGeom>
          <a:solidFill>
            <a:srgbClr val="12231D">
              <a:alpha val="40000"/>
            </a:srgbClr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LT" sz="8000" b="1" spc="-150">
              <a:latin typeface="Raleway" panose="020B0503030101060003" pitchFamily="34" charset="77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674933B-DF67-D14D-ACC6-194EA400210B}"/>
              </a:ext>
            </a:extLst>
          </p:cNvPr>
          <p:cNvSpPr/>
          <p:nvPr/>
        </p:nvSpPr>
        <p:spPr>
          <a:xfrm>
            <a:off x="3072577" y="3532924"/>
            <a:ext cx="6046847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LT" sz="6500" b="1" spc="-150">
                <a:solidFill>
                  <a:schemeClr val="bg1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 Black" panose="020B0503030101060003" pitchFamily="34" charset="77"/>
              </a:rPr>
              <a:t>OPPORTUNITY</a:t>
            </a:r>
          </a:p>
        </p:txBody>
      </p:sp>
      <p:pic>
        <p:nvPicPr>
          <p:cNvPr id="7" name="Graphic 6" descr="Lights On with solid fill">
            <a:extLst>
              <a:ext uri="{FF2B5EF4-FFF2-40B4-BE49-F238E27FC236}">
                <a16:creationId xmlns:a16="http://schemas.microsoft.com/office/drawing/2014/main" id="{3169A18E-29C1-B14B-9DAC-9A1603958F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20683" y="782444"/>
            <a:ext cx="2750634" cy="2750634"/>
          </a:xfrm>
          <a:prstGeom prst="rect">
            <a:avLst/>
          </a:prstGeom>
          <a:effectLst>
            <a:outerShdw blurRad="1778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7523264"/>
      </p:ext>
    </p:extLst>
  </p:cSld>
  <p:clrMapOvr>
    <a:masterClrMapping/>
  </p:clrMapOvr>
  <p:transition spd="slow" advTm="0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46BE918B-EA92-1948-9A36-85366B9848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0" y="1"/>
            <a:ext cx="12192000" cy="6857999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CF6B2B7C-89ED-F540-A64D-0D5E18A71354}"/>
              </a:ext>
            </a:extLst>
          </p:cNvPr>
          <p:cNvSpPr/>
          <p:nvPr/>
        </p:nvSpPr>
        <p:spPr>
          <a:xfrm>
            <a:off x="-1450258" y="-4117255"/>
            <a:ext cx="15092516" cy="15092510"/>
          </a:xfrm>
          <a:prstGeom prst="ellipse">
            <a:avLst/>
          </a:prstGeom>
          <a:noFill/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LT" sz="8000" b="1" spc="-150">
              <a:latin typeface="Raleway" panose="020B0503030101060003" pitchFamily="34" charset="77"/>
            </a:endParaRPr>
          </a:p>
        </p:txBody>
      </p:sp>
      <p:sp useBgFill="1">
        <p:nvSpPr>
          <p:cNvPr id="21" name="Rounded Rectangle 20">
            <a:extLst>
              <a:ext uri="{FF2B5EF4-FFF2-40B4-BE49-F238E27FC236}">
                <a16:creationId xmlns:a16="http://schemas.microsoft.com/office/drawing/2014/main" id="{D6787DAF-363B-FF49-8B5C-94BB07360B4E}"/>
              </a:ext>
            </a:extLst>
          </p:cNvPr>
          <p:cNvSpPr/>
          <p:nvPr/>
        </p:nvSpPr>
        <p:spPr>
          <a:xfrm rot="2314562">
            <a:off x="1496965" y="313773"/>
            <a:ext cx="642321" cy="3943954"/>
          </a:xfrm>
          <a:prstGeom prst="roundRect">
            <a:avLst>
              <a:gd name="adj" fmla="val 50000"/>
            </a:avLst>
          </a:prstGeom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dirty="0"/>
          </a:p>
        </p:txBody>
      </p:sp>
      <p:sp useBgFill="1">
        <p:nvSpPr>
          <p:cNvPr id="22" name="Rounded Rectangle 21">
            <a:extLst>
              <a:ext uri="{FF2B5EF4-FFF2-40B4-BE49-F238E27FC236}">
                <a16:creationId xmlns:a16="http://schemas.microsoft.com/office/drawing/2014/main" id="{A550FAD0-EC64-B541-9FEF-F3F576427C79}"/>
              </a:ext>
            </a:extLst>
          </p:cNvPr>
          <p:cNvSpPr/>
          <p:nvPr/>
        </p:nvSpPr>
        <p:spPr>
          <a:xfrm rot="2314562">
            <a:off x="1384545" y="1613863"/>
            <a:ext cx="642321" cy="4080509"/>
          </a:xfrm>
          <a:prstGeom prst="roundRect">
            <a:avLst>
              <a:gd name="adj" fmla="val 50000"/>
            </a:avLst>
          </a:prstGeom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 useBgFill="1">
        <p:nvSpPr>
          <p:cNvPr id="23" name="Rounded Rectangle 22">
            <a:extLst>
              <a:ext uri="{FF2B5EF4-FFF2-40B4-BE49-F238E27FC236}">
                <a16:creationId xmlns:a16="http://schemas.microsoft.com/office/drawing/2014/main" id="{95ACA153-32CF-B343-BD0F-8295EFA0D82C}"/>
              </a:ext>
            </a:extLst>
          </p:cNvPr>
          <p:cNvSpPr/>
          <p:nvPr/>
        </p:nvSpPr>
        <p:spPr>
          <a:xfrm rot="2314562">
            <a:off x="1563665" y="2358741"/>
            <a:ext cx="642321" cy="4513190"/>
          </a:xfrm>
          <a:prstGeom prst="roundRect">
            <a:avLst>
              <a:gd name="adj" fmla="val 50000"/>
            </a:avLst>
          </a:prstGeom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 useBgFill="1">
        <p:nvSpPr>
          <p:cNvPr id="24" name="Rounded Rectangle 23">
            <a:extLst>
              <a:ext uri="{FF2B5EF4-FFF2-40B4-BE49-F238E27FC236}">
                <a16:creationId xmlns:a16="http://schemas.microsoft.com/office/drawing/2014/main" id="{4A087067-6FBB-1745-A5D4-628D980A11A2}"/>
              </a:ext>
            </a:extLst>
          </p:cNvPr>
          <p:cNvSpPr/>
          <p:nvPr/>
        </p:nvSpPr>
        <p:spPr>
          <a:xfrm rot="2314562">
            <a:off x="1014528" y="4518245"/>
            <a:ext cx="642321" cy="4019894"/>
          </a:xfrm>
          <a:prstGeom prst="roundRect">
            <a:avLst>
              <a:gd name="adj" fmla="val 50000"/>
            </a:avLst>
          </a:prstGeom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 useBgFill="1">
        <p:nvSpPr>
          <p:cNvPr id="26" name="Rounded Rectangle 25">
            <a:extLst>
              <a:ext uri="{FF2B5EF4-FFF2-40B4-BE49-F238E27FC236}">
                <a16:creationId xmlns:a16="http://schemas.microsoft.com/office/drawing/2014/main" id="{79CF8A2E-6CD9-C246-88DB-41410F96B594}"/>
              </a:ext>
            </a:extLst>
          </p:cNvPr>
          <p:cNvSpPr/>
          <p:nvPr/>
        </p:nvSpPr>
        <p:spPr>
          <a:xfrm rot="2314562">
            <a:off x="10002831" y="2171981"/>
            <a:ext cx="642321" cy="3943954"/>
          </a:xfrm>
          <a:prstGeom prst="roundRect">
            <a:avLst>
              <a:gd name="adj" fmla="val 50000"/>
            </a:avLst>
          </a:prstGeom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 useBgFill="1">
        <p:nvSpPr>
          <p:cNvPr id="27" name="Rounded Rectangle 26">
            <a:extLst>
              <a:ext uri="{FF2B5EF4-FFF2-40B4-BE49-F238E27FC236}">
                <a16:creationId xmlns:a16="http://schemas.microsoft.com/office/drawing/2014/main" id="{8BF71943-E162-8646-B793-F730AF1116CA}"/>
              </a:ext>
            </a:extLst>
          </p:cNvPr>
          <p:cNvSpPr/>
          <p:nvPr/>
        </p:nvSpPr>
        <p:spPr>
          <a:xfrm rot="2314562">
            <a:off x="9890411" y="3472071"/>
            <a:ext cx="642321" cy="4080509"/>
          </a:xfrm>
          <a:prstGeom prst="roundRect">
            <a:avLst>
              <a:gd name="adj" fmla="val 50000"/>
            </a:avLst>
          </a:prstGeom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 useBgFill="1">
        <p:nvSpPr>
          <p:cNvPr id="28" name="Rounded Rectangle 27">
            <a:extLst>
              <a:ext uri="{FF2B5EF4-FFF2-40B4-BE49-F238E27FC236}">
                <a16:creationId xmlns:a16="http://schemas.microsoft.com/office/drawing/2014/main" id="{FC8B7B47-AD94-0B42-BF9A-FB712535E5D0}"/>
              </a:ext>
            </a:extLst>
          </p:cNvPr>
          <p:cNvSpPr/>
          <p:nvPr/>
        </p:nvSpPr>
        <p:spPr>
          <a:xfrm rot="2314562">
            <a:off x="10069531" y="4216949"/>
            <a:ext cx="642321" cy="4513190"/>
          </a:xfrm>
          <a:prstGeom prst="roundRect">
            <a:avLst>
              <a:gd name="adj" fmla="val 50000"/>
            </a:avLst>
          </a:prstGeom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 useBgFill="1">
        <p:nvSpPr>
          <p:cNvPr id="29" name="Rounded Rectangle 28">
            <a:extLst>
              <a:ext uri="{FF2B5EF4-FFF2-40B4-BE49-F238E27FC236}">
                <a16:creationId xmlns:a16="http://schemas.microsoft.com/office/drawing/2014/main" id="{14E00701-098F-CD4F-A308-C7B7ECDFF684}"/>
              </a:ext>
            </a:extLst>
          </p:cNvPr>
          <p:cNvSpPr/>
          <p:nvPr/>
        </p:nvSpPr>
        <p:spPr>
          <a:xfrm rot="2314562">
            <a:off x="9520394" y="6376453"/>
            <a:ext cx="642321" cy="4019894"/>
          </a:xfrm>
          <a:prstGeom prst="roundRect">
            <a:avLst>
              <a:gd name="adj" fmla="val 50000"/>
            </a:avLst>
          </a:prstGeom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pic>
        <p:nvPicPr>
          <p:cNvPr id="3" name="Picture 2" descr="A purple bug with a black background&#10;&#10;AI-generated content may be incorrect.">
            <a:extLst>
              <a:ext uri="{FF2B5EF4-FFF2-40B4-BE49-F238E27FC236}">
                <a16:creationId xmlns:a16="http://schemas.microsoft.com/office/drawing/2014/main" id="{7CF5C9D8-2ED4-C37E-769C-90DC90FA11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3178" y="140916"/>
            <a:ext cx="3025697" cy="1624484"/>
          </a:xfrm>
          <a:prstGeom prst="rect">
            <a:avLst/>
          </a:prstGeom>
        </p:spPr>
      </p:pic>
      <p:pic>
        <p:nvPicPr>
          <p:cNvPr id="6" name="Picture 5" descr="A group of people in a line&#10;&#10;AI-generated content may be incorrect.">
            <a:extLst>
              <a:ext uri="{FF2B5EF4-FFF2-40B4-BE49-F238E27FC236}">
                <a16:creationId xmlns:a16="http://schemas.microsoft.com/office/drawing/2014/main" id="{905B868F-5557-C9BE-5629-F7C411E336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2251" y="1"/>
            <a:ext cx="1666874" cy="15717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CCA32D2-AD9F-CB76-AB55-2EE616BDAE4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90789" y="1202863"/>
            <a:ext cx="1458346" cy="204473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7860074-7794-3F14-8C2E-D0AA2D81A15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94993" y="3234158"/>
            <a:ext cx="1458346" cy="204473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A1B809E-4A49-ADB6-BA44-C290B7A0872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94128" y="3247597"/>
            <a:ext cx="1940301" cy="236067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AC67703-A8B0-02E1-2BBB-54442C4B26F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39623" y="1189424"/>
            <a:ext cx="1574485" cy="2044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8075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3.33333E-6 L 0.04245 -0.09352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2" y="-467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56" presetClass="path" presetSubtype="0" repeatCount="indefinite" accel="50000" decel="50000" autoRev="1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2.5E-6 -3.7037E-7 L 0.04245 -0.09352 " pathEditMode="relative" rAng="0" ptsTypes="AA">
                                      <p:cBhvr>
                                        <p:cTn id="8" dur="3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2" y="-467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56" presetClass="path" presetSubtype="0" repeatCount="indefinite" accel="50000" decel="50000" autoRev="1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1.04167E-6 3.33333E-6 L 0.04245 -0.09352 " pathEditMode="relative" rAng="0" ptsTypes="AA">
                                      <p:cBhvr>
                                        <p:cTn id="10" dur="3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2" y="-4676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56" presetClass="path" presetSubtype="0" repeatCount="indefinite" accel="50000" decel="50000" autoRev="1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animMotion origin="layout" path="M 1.04167E-6 -1.85185E-6 L 0.04245 -0.09352 " pathEditMode="relative" rAng="0" ptsTypes="AA">
                                      <p:cBhvr>
                                        <p:cTn id="12" dur="3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2" y="-4676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56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3.33333E-6 L 0.04245 -0.09352 " pathEditMode="relative" rAng="0" ptsTypes="AA">
                                      <p:cBhvr>
                                        <p:cTn id="14" dur="3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2" y="-4676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56" presetClass="path" presetSubtype="0" repeatCount="indefinite" accel="50000" decel="50000" autoRev="1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2.5E-6 -3.7037E-7 L 0.04245 -0.09352 " pathEditMode="relative" rAng="0" ptsTypes="AA">
                                      <p:cBhvr>
                                        <p:cTn id="16" dur="3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2" y="-4676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56" presetClass="path" presetSubtype="0" repeatCount="indefinite" accel="50000" decel="50000" autoRev="1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1.04167E-6 3.33333E-6 L 0.04245 -0.09352 " pathEditMode="relative" rAng="0" ptsTypes="AA">
                                      <p:cBhvr>
                                        <p:cTn id="18" dur="3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2" y="-4676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56" presetClass="path" presetSubtype="0" repeatCount="indefinite" accel="50000" decel="50000" autoRev="1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animMotion origin="layout" path="M 1.04167E-6 -1.85185E-6 L 0.04245 -0.09352 " pathEditMode="relative" rAng="0" ptsTypes="AA">
                                      <p:cBhvr>
                                        <p:cTn id="20" dur="3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2" y="-467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 animBg="1"/>
      <p:bldP spid="24" grpId="0" animBg="1"/>
      <p:bldP spid="26" grpId="0" animBg="1"/>
      <p:bldP spid="27" grpId="0" animBg="1"/>
      <p:bldP spid="28" grpId="0" animBg="1"/>
      <p:bldP spid="2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B8A42B65-566C-0A41-B8C2-5032B07BD196}"/>
              </a:ext>
            </a:extLst>
          </p:cNvPr>
          <p:cNvSpPr/>
          <p:nvPr/>
        </p:nvSpPr>
        <p:spPr>
          <a:xfrm>
            <a:off x="2869581" y="202582"/>
            <a:ext cx="6452840" cy="6452838"/>
          </a:xfrm>
          <a:prstGeom prst="ellipse">
            <a:avLst/>
          </a:prstGeom>
          <a:solidFill>
            <a:srgbClr val="12231D">
              <a:alpha val="40000"/>
            </a:srgbClr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LT" sz="8000" b="1" spc="-150">
              <a:latin typeface="Raleway" panose="020B0503030101060003" pitchFamily="34" charset="77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674933B-DF67-D14D-ACC6-194EA400210B}"/>
              </a:ext>
            </a:extLst>
          </p:cNvPr>
          <p:cNvSpPr/>
          <p:nvPr/>
        </p:nvSpPr>
        <p:spPr>
          <a:xfrm>
            <a:off x="2947643" y="3389971"/>
            <a:ext cx="629671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0" b="1" i="0" u="none" strike="noStrike" kern="1200" cap="none" spc="-15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uLnTx/>
                <a:uFillTx/>
                <a:latin typeface="Raleway Black" panose="020B0503030101060003" pitchFamily="34" charset="77"/>
                <a:ea typeface="+mn-ea"/>
                <a:cs typeface="+mn-cs"/>
              </a:rPr>
              <a:t>Challenge</a:t>
            </a:r>
            <a:endParaRPr kumimoji="0" lang="en-LT" sz="9000" b="1" i="0" u="none" strike="noStrike" kern="1200" cap="none" spc="-15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419100" sx="102000" sy="102000" algn="ctr" rotWithShape="0">
                  <a:prstClr val="black">
                    <a:alpha val="29000"/>
                  </a:prstClr>
                </a:outerShdw>
              </a:effectLst>
              <a:uLnTx/>
              <a:uFillTx/>
              <a:latin typeface="Raleway Black" panose="020B0503030101060003" pitchFamily="34" charset="77"/>
              <a:ea typeface="+mn-ea"/>
              <a:cs typeface="+mn-cs"/>
            </a:endParaRPr>
          </a:p>
        </p:txBody>
      </p:sp>
      <p:pic>
        <p:nvPicPr>
          <p:cNvPr id="5" name="Graphic 4" descr="Bar graph with upward trend with solid fill">
            <a:extLst>
              <a:ext uri="{FF2B5EF4-FFF2-40B4-BE49-F238E27FC236}">
                <a16:creationId xmlns:a16="http://schemas.microsoft.com/office/drawing/2014/main" id="{D06CA14A-1988-B749-953E-210BAD5FF4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43346" y="1035204"/>
            <a:ext cx="2505308" cy="2505308"/>
          </a:xfrm>
          <a:prstGeom prst="rect">
            <a:avLst/>
          </a:prstGeom>
          <a:effectLst>
            <a:outerShdw blurRad="1778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67597831"/>
      </p:ext>
    </p:extLst>
  </p:cSld>
  <p:clrMapOvr>
    <a:masterClrMapping/>
  </p:clrMapOvr>
  <p:transition spd="slow" advTm="0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B8A42B65-566C-0A41-B8C2-5032B07BD196}"/>
              </a:ext>
            </a:extLst>
          </p:cNvPr>
          <p:cNvSpPr/>
          <p:nvPr/>
        </p:nvSpPr>
        <p:spPr>
          <a:xfrm>
            <a:off x="2869581" y="202582"/>
            <a:ext cx="6452840" cy="6452838"/>
          </a:xfrm>
          <a:prstGeom prst="ellipse">
            <a:avLst/>
          </a:prstGeom>
          <a:solidFill>
            <a:srgbClr val="12231D">
              <a:alpha val="40000"/>
            </a:srgbClr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LT" sz="8000" b="1" spc="-150">
              <a:latin typeface="Raleway" panose="020B0503030101060003" pitchFamily="34" charset="77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674933B-DF67-D14D-ACC6-194EA400210B}"/>
              </a:ext>
            </a:extLst>
          </p:cNvPr>
          <p:cNvSpPr/>
          <p:nvPr/>
        </p:nvSpPr>
        <p:spPr>
          <a:xfrm>
            <a:off x="2947643" y="3389971"/>
            <a:ext cx="6296718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LT" sz="10500" b="1" i="0" u="none" strike="noStrike" kern="1200" cap="none" spc="-15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uLnTx/>
                <a:uFillTx/>
                <a:latin typeface="Raleway Black" panose="020B0503030101060003" pitchFamily="34" charset="77"/>
                <a:ea typeface="+mn-ea"/>
                <a:cs typeface="+mn-cs"/>
              </a:rPr>
              <a:t>MARKET</a:t>
            </a:r>
          </a:p>
        </p:txBody>
      </p:sp>
      <p:pic>
        <p:nvPicPr>
          <p:cNvPr id="5" name="Graphic 4" descr="Bar graph with upward trend with solid fill">
            <a:extLst>
              <a:ext uri="{FF2B5EF4-FFF2-40B4-BE49-F238E27FC236}">
                <a16:creationId xmlns:a16="http://schemas.microsoft.com/office/drawing/2014/main" id="{D06CA14A-1988-B749-953E-210BAD5FF4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43346" y="1035204"/>
            <a:ext cx="2505308" cy="2505308"/>
          </a:xfrm>
          <a:prstGeom prst="rect">
            <a:avLst/>
          </a:prstGeom>
          <a:effectLst>
            <a:outerShdw blurRad="1778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67597831"/>
      </p:ext>
    </p:extLst>
  </p:cSld>
  <p:clrMapOvr>
    <a:masterClrMapping/>
  </p:clrMapOvr>
  <p:transition spd="slow" advTm="0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D7294908-9A58-794A-B85A-622DC85DAF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0" y="-346754"/>
            <a:ext cx="12191999" cy="7480388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B8A42B65-566C-0A41-B8C2-5032B07BD196}"/>
              </a:ext>
            </a:extLst>
          </p:cNvPr>
          <p:cNvSpPr/>
          <p:nvPr/>
        </p:nvSpPr>
        <p:spPr>
          <a:xfrm>
            <a:off x="-1364972" y="-4031970"/>
            <a:ext cx="14921946" cy="14921942"/>
          </a:xfrm>
          <a:prstGeom prst="ellipse">
            <a:avLst/>
          </a:prstGeom>
          <a:noFill/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LT" sz="8000" b="1" spc="-150">
              <a:latin typeface="Raleway" panose="020B0503030101060003" pitchFamily="34" charset="77"/>
            </a:endParaRPr>
          </a:p>
        </p:txBody>
      </p:sp>
      <p:pic>
        <p:nvPicPr>
          <p:cNvPr id="5" name="Graphic 4" descr="Bar graph with upward trend with solid fill">
            <a:extLst>
              <a:ext uri="{FF2B5EF4-FFF2-40B4-BE49-F238E27FC236}">
                <a16:creationId xmlns:a16="http://schemas.microsoft.com/office/drawing/2014/main" id="{D06CA14A-1988-B749-953E-210BAD5FF4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9765" y="-169926"/>
            <a:ext cx="1434790" cy="1434790"/>
          </a:xfrm>
          <a:prstGeom prst="rect">
            <a:avLst/>
          </a:prstGeom>
          <a:effectLst>
            <a:outerShdw blurRad="1778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6BA49A1-C4F8-6543-8240-061A4699B32F}"/>
              </a:ext>
            </a:extLst>
          </p:cNvPr>
          <p:cNvSpPr/>
          <p:nvPr/>
        </p:nvSpPr>
        <p:spPr>
          <a:xfrm>
            <a:off x="2993363" y="-189852"/>
            <a:ext cx="6742551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8800" b="1" spc="-150" dirty="0">
                <a:solidFill>
                  <a:schemeClr val="bg1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 Black" panose="020B0503030101060003" pitchFamily="34" charset="77"/>
              </a:rPr>
              <a:t>CHALLENGE</a:t>
            </a:r>
            <a:endParaRPr lang="en-LT" sz="8800" b="1" spc="-150" dirty="0">
              <a:solidFill>
                <a:schemeClr val="bg1"/>
              </a:solidFill>
              <a:effectLst>
                <a:outerShdw blurRad="419100" sx="102000" sy="102000" algn="ctr" rotWithShape="0">
                  <a:prstClr val="black">
                    <a:alpha val="29000"/>
                  </a:prstClr>
                </a:outerShdw>
              </a:effectLst>
              <a:latin typeface="Raleway Black" panose="020B0503030101060003" pitchFamily="34" charset="77"/>
            </a:endParaRPr>
          </a:p>
        </p:txBody>
      </p:sp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5C861A1-5041-FA48-9C08-E00E83BF7177}"/>
              </a:ext>
            </a:extLst>
          </p:cNvPr>
          <p:cNvSpPr/>
          <p:nvPr/>
        </p:nvSpPr>
        <p:spPr>
          <a:xfrm>
            <a:off x="9311270" y="3824867"/>
            <a:ext cx="602166" cy="3033133"/>
          </a:xfrm>
          <a:prstGeom prst="rect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A5D6F6DD-4828-4A4E-9336-6CCFE09E4AFE}"/>
              </a:ext>
            </a:extLst>
          </p:cNvPr>
          <p:cNvSpPr/>
          <p:nvPr/>
        </p:nvSpPr>
        <p:spPr>
          <a:xfrm>
            <a:off x="10120433" y="3824867"/>
            <a:ext cx="602166" cy="3033133"/>
          </a:xfrm>
          <a:prstGeom prst="rect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9FE9B72F-DF87-5F4E-B684-D0770028819B}"/>
              </a:ext>
            </a:extLst>
          </p:cNvPr>
          <p:cNvSpPr/>
          <p:nvPr/>
        </p:nvSpPr>
        <p:spPr>
          <a:xfrm>
            <a:off x="10912521" y="3824867"/>
            <a:ext cx="602166" cy="3033133"/>
          </a:xfrm>
          <a:prstGeom prst="rect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AE454DD4-D90A-704B-ABC6-4575E360C82E}"/>
              </a:ext>
            </a:extLst>
          </p:cNvPr>
          <p:cNvSpPr/>
          <p:nvPr/>
        </p:nvSpPr>
        <p:spPr>
          <a:xfrm>
            <a:off x="534309" y="3824867"/>
            <a:ext cx="602166" cy="3033133"/>
          </a:xfrm>
          <a:prstGeom prst="rect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A68481F1-4643-EF42-A9CE-7AE30251B04D}"/>
              </a:ext>
            </a:extLst>
          </p:cNvPr>
          <p:cNvSpPr/>
          <p:nvPr/>
        </p:nvSpPr>
        <p:spPr>
          <a:xfrm>
            <a:off x="1343472" y="3824867"/>
            <a:ext cx="602166" cy="3033133"/>
          </a:xfrm>
          <a:prstGeom prst="rect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4B79AB2B-D9AB-BB40-95B4-1E83C4B41C2F}"/>
              </a:ext>
            </a:extLst>
          </p:cNvPr>
          <p:cNvSpPr/>
          <p:nvPr/>
        </p:nvSpPr>
        <p:spPr>
          <a:xfrm>
            <a:off x="2135560" y="3824867"/>
            <a:ext cx="602166" cy="3033133"/>
          </a:xfrm>
          <a:prstGeom prst="rect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pic>
        <p:nvPicPr>
          <p:cNvPr id="7" name="Picture 6" descr="A blue and black logo&#10;&#10;AI-generated content may be incorrect.">
            <a:extLst>
              <a:ext uri="{FF2B5EF4-FFF2-40B4-BE49-F238E27FC236}">
                <a16:creationId xmlns:a16="http://schemas.microsoft.com/office/drawing/2014/main" id="{F4D18C9D-138F-AB3C-3CD8-3B2E67F473C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6142" y="5536846"/>
            <a:ext cx="4859714" cy="119137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6C84FAA-A963-68C1-C978-F05C215854E8}"/>
              </a:ext>
            </a:extLst>
          </p:cNvPr>
          <p:cNvSpPr/>
          <p:nvPr/>
        </p:nvSpPr>
        <p:spPr>
          <a:xfrm>
            <a:off x="3070860" y="1528432"/>
            <a:ext cx="6240410" cy="3676028"/>
          </a:xfrm>
          <a:prstGeom prst="rect">
            <a:avLst/>
          </a:prstGeom>
          <a:solidFill>
            <a:schemeClr val="accent1">
              <a:alpha val="55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+mj-lt"/>
              <a:buAutoNum type="arabicPeriod"/>
            </a:pPr>
            <a:r>
              <a:rPr lang="en-GB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Why: a new challenge for of us.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What is the challenge: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Display subsea points of interest (vessels, assets, pipelines) using 2D overlays or simple 3D models.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Use basic shapes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Color</a:t>
            </a:r>
            <a:r>
              <a:rPr lang="en-GB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-code objects for easy identification.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Pipelines should follow the Earth's curve without requiring separate models. 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GB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018723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accel="50000" decel="50000" autoRev="1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animScale>
                                      <p:cBhvr>
                                        <p:cTn id="6" dur="1500" fill="hold"/>
                                        <p:tgtEl>
                                          <p:spTgt spid="8"/>
                                        </p:tgtEl>
                                      </p:cBhvr>
                                      <p:by x="100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ccel="50000" decel="50000" autoRev="1" fill="hold" grpId="1" nodeType="withEffect">
                                  <p:stCondLst>
                                    <p:cond delay="1200"/>
                                  </p:stCondLst>
                                  <p:childTnLst>
                                    <p:animMotion origin="layout" path="M -1.45833E-6 -3.7037E-6 L -1.45833E-6 -0.05532 " pathEditMode="relative" rAng="0" ptsTypes="AA">
                                      <p:cBhvr>
                                        <p:cTn id="8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78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" presetClass="emph" presetSubtype="0" repeatCount="indefinite" accel="50000" decel="50000" autoRev="1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animScale>
                                      <p:cBhvr>
                                        <p:cTn id="10" dur="1500" fill="hold"/>
                                        <p:tgtEl>
                                          <p:spTgt spid="18"/>
                                        </p:tgtEl>
                                      </p:cBhvr>
                                      <p:by x="100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42" presetClass="path" presetSubtype="0" repeatCount="indefinite" accel="50000" decel="50000" autoRev="1" fill="hold" grpId="1" nodeType="withEffect">
                                  <p:stCondLst>
                                    <p:cond delay="1600"/>
                                  </p:stCondLst>
                                  <p:childTnLst>
                                    <p:animMotion origin="layout" path="M 2.5E-6 -3.7037E-6 L 2.5E-6 -0.05532 " pathEditMode="relative" rAng="0" ptsTypes="AA">
                                      <p:cBhvr>
                                        <p:cTn id="12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78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6" presetClass="emph" presetSubtype="0" repeatCount="indefinite" accel="50000" decel="50000" autoRev="1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Scale>
                                      <p:cBhvr>
                                        <p:cTn id="14" dur="1500" fill="hold"/>
                                        <p:tgtEl>
                                          <p:spTgt spid="19"/>
                                        </p:tgtEl>
                                      </p:cBhvr>
                                      <p:by x="100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42" presetClass="path" presetSubtype="0" repeatCount="indefinite" accel="50000" decel="50000" autoRev="1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1.45833E-6 -3.7037E-6 L -1.45833E-6 -0.05532 " pathEditMode="relative" rAng="0" ptsTypes="AA">
                                      <p:cBhvr>
                                        <p:cTn id="16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78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20"/>
                                        </p:tgtEl>
                                      </p:cBhvr>
                                      <p:by x="100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42" presetClass="path" presetSubtype="0" repeatCount="indefinite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3.7037E-6 L 4.16667E-7 -0.05532 " pathEditMode="relative" rAng="0" ptsTypes="AA">
                                      <p:cBhvr>
                                        <p:cTn id="20" dur="1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78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6" presetClass="emph" presetSubtype="0" repeatCount="indefinite" accel="50000" decel="50000" autoRev="1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22" dur="1500" fill="hold"/>
                                        <p:tgtEl>
                                          <p:spTgt spid="21"/>
                                        </p:tgtEl>
                                      </p:cBhvr>
                                      <p:by x="100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42" presetClass="path" presetSubtype="0" repeatCount="indefinite" accel="50000" decel="50000" autoRev="1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4.16667E-6 -3.7037E-6 L 4.16667E-6 -0.05532 " pathEditMode="relative" rAng="0" ptsTypes="AA">
                                      <p:cBhvr>
                                        <p:cTn id="24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78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6" presetClass="emph" presetSubtype="0" repeatCount="indefinite" accel="50000" decel="50000" autoRev="1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26" dur="1500" fill="hold"/>
                                        <p:tgtEl>
                                          <p:spTgt spid="22"/>
                                        </p:tgtEl>
                                      </p:cBhvr>
                                      <p:by x="100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42" presetClass="path" presetSubtype="0" repeatCount="indefinite" accel="50000" decel="50000" autoRev="1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2.08333E-7 -3.7037E-6 L 2.08333E-7 -0.05532 " pathEditMode="relative" rAng="0" ptsTypes="AA">
                                      <p:cBhvr>
                                        <p:cTn id="28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B8A42B65-566C-0A41-B8C2-5032B07BD196}"/>
              </a:ext>
            </a:extLst>
          </p:cNvPr>
          <p:cNvSpPr/>
          <p:nvPr/>
        </p:nvSpPr>
        <p:spPr>
          <a:xfrm>
            <a:off x="2869581" y="202582"/>
            <a:ext cx="6452840" cy="6452838"/>
          </a:xfrm>
          <a:prstGeom prst="ellipse">
            <a:avLst/>
          </a:prstGeom>
          <a:solidFill>
            <a:srgbClr val="12231D">
              <a:alpha val="40000"/>
            </a:srgbClr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LT" sz="8000" b="1" i="0" u="none" strike="noStrike" kern="1200" cap="none" spc="-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" panose="020B0503030101060003" pitchFamily="34" charset="77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674933B-DF67-D14D-ACC6-194EA400210B}"/>
              </a:ext>
            </a:extLst>
          </p:cNvPr>
          <p:cNvSpPr/>
          <p:nvPr/>
        </p:nvSpPr>
        <p:spPr>
          <a:xfrm>
            <a:off x="2947643" y="3389971"/>
            <a:ext cx="6296718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LT" sz="8800" b="1" i="0" u="none" strike="noStrike" kern="1200" cap="none" spc="-15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uLnTx/>
                <a:uFillTx/>
                <a:latin typeface="Raleway Black" panose="020B0503030101060003" pitchFamily="34" charset="77"/>
                <a:ea typeface="+mn-ea"/>
                <a:cs typeface="+mn-cs"/>
              </a:rPr>
              <a:t>SOLUTION</a:t>
            </a:r>
          </a:p>
        </p:txBody>
      </p:sp>
      <p:pic>
        <p:nvPicPr>
          <p:cNvPr id="6" name="Graphic 5" descr="Potion with solid fill">
            <a:extLst>
              <a:ext uri="{FF2B5EF4-FFF2-40B4-BE49-F238E27FC236}">
                <a16:creationId xmlns:a16="http://schemas.microsoft.com/office/drawing/2014/main" id="{CEB538FE-34FC-714C-8121-3DEF7E6B04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98380" y="659779"/>
            <a:ext cx="2795240" cy="2795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998466"/>
      </p:ext>
    </p:extLst>
  </p:cSld>
  <p:clrMapOvr>
    <a:masterClrMapping/>
  </p:clrMapOvr>
  <p:transition spd="slow" advTm="0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B8A42B65-566C-0A41-B8C2-5032B07BD196}"/>
              </a:ext>
            </a:extLst>
          </p:cNvPr>
          <p:cNvSpPr/>
          <p:nvPr/>
        </p:nvSpPr>
        <p:spPr>
          <a:xfrm>
            <a:off x="2869581" y="202582"/>
            <a:ext cx="6452840" cy="6452838"/>
          </a:xfrm>
          <a:prstGeom prst="ellipse">
            <a:avLst/>
          </a:prstGeom>
          <a:solidFill>
            <a:srgbClr val="12231D">
              <a:alpha val="40000"/>
            </a:srgbClr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LT" sz="8000" b="1" i="0" u="none" strike="noStrike" kern="1200" cap="none" spc="-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" panose="020B0503030101060003" pitchFamily="34" charset="77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674933B-DF67-D14D-ACC6-194EA400210B}"/>
              </a:ext>
            </a:extLst>
          </p:cNvPr>
          <p:cNvSpPr/>
          <p:nvPr/>
        </p:nvSpPr>
        <p:spPr>
          <a:xfrm>
            <a:off x="2947643" y="3389971"/>
            <a:ext cx="6296718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LT" sz="8800" b="1" i="0" u="none" strike="noStrike" kern="1200" cap="none" spc="-15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uLnTx/>
                <a:uFillTx/>
                <a:latin typeface="Raleway Black" panose="020B0503030101060003" pitchFamily="34" charset="77"/>
                <a:ea typeface="+mn-ea"/>
                <a:cs typeface="+mn-cs"/>
              </a:rPr>
              <a:t>SOLUTION</a:t>
            </a:r>
          </a:p>
        </p:txBody>
      </p:sp>
      <p:pic>
        <p:nvPicPr>
          <p:cNvPr id="6" name="Graphic 5" descr="Potion with solid fill">
            <a:extLst>
              <a:ext uri="{FF2B5EF4-FFF2-40B4-BE49-F238E27FC236}">
                <a16:creationId xmlns:a16="http://schemas.microsoft.com/office/drawing/2014/main" id="{CEB538FE-34FC-714C-8121-3DEF7E6B04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98380" y="659779"/>
            <a:ext cx="2795240" cy="2795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998466"/>
      </p:ext>
    </p:extLst>
  </p:cSld>
  <p:clrMapOvr>
    <a:masterClrMapping/>
  </p:clrMapOvr>
  <p:transition spd="slow" advTm="0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7E6FB2E9-7E21-1A4B-B7D9-51B1351B35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0" y="1"/>
            <a:ext cx="121920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B8A42B65-566C-0A41-B8C2-5032B07BD196}"/>
              </a:ext>
            </a:extLst>
          </p:cNvPr>
          <p:cNvSpPr/>
          <p:nvPr/>
        </p:nvSpPr>
        <p:spPr>
          <a:xfrm>
            <a:off x="-1364972" y="-4031970"/>
            <a:ext cx="14921946" cy="14921942"/>
          </a:xfrm>
          <a:prstGeom prst="ellipse">
            <a:avLst/>
          </a:prstGeom>
          <a:noFill/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LT" sz="8000" b="1" spc="-150">
              <a:latin typeface="Raleway" panose="020B0503030101060003" pitchFamily="34" charset="77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6BA49A1-C4F8-6543-8240-061A4699B32F}"/>
              </a:ext>
            </a:extLst>
          </p:cNvPr>
          <p:cNvSpPr/>
          <p:nvPr/>
        </p:nvSpPr>
        <p:spPr>
          <a:xfrm>
            <a:off x="3123045" y="933999"/>
            <a:ext cx="5865708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LT" sz="8800" b="1" spc="-150" dirty="0">
                <a:solidFill>
                  <a:schemeClr val="bg1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 Black" panose="020B0503030101060003" pitchFamily="34" charset="77"/>
              </a:rPr>
              <a:t>SOLUTION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CE686A0-D3CF-4B45-AB0E-0CEACD1B22AE}"/>
              </a:ext>
            </a:extLst>
          </p:cNvPr>
          <p:cNvSpPr/>
          <p:nvPr/>
        </p:nvSpPr>
        <p:spPr>
          <a:xfrm>
            <a:off x="3081454" y="3481925"/>
            <a:ext cx="602909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spc="300" dirty="0">
                <a:solidFill>
                  <a:schemeClr val="bg1"/>
                </a:solidFill>
                <a:latin typeface="Raleway" panose="020B0503030101060003" pitchFamily="34" charset="77"/>
              </a:rPr>
              <a:t>.</a:t>
            </a:r>
            <a:endParaRPr lang="en-LT" sz="1200" spc="300" dirty="0">
              <a:solidFill>
                <a:schemeClr val="bg1"/>
              </a:solidFill>
              <a:latin typeface="Raleway" panose="020B0503030101060003" pitchFamily="34" charset="77"/>
            </a:endParaRPr>
          </a:p>
        </p:txBody>
      </p:sp>
      <p:pic>
        <p:nvPicPr>
          <p:cNvPr id="11" name="Graphic 10" descr="Potion with solid fill">
            <a:extLst>
              <a:ext uri="{FF2B5EF4-FFF2-40B4-BE49-F238E27FC236}">
                <a16:creationId xmlns:a16="http://schemas.microsoft.com/office/drawing/2014/main" id="{EC7840E3-BAD3-A84E-B5ED-F442FFC9B8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146857" y="105654"/>
            <a:ext cx="1728434" cy="1728434"/>
          </a:xfrm>
          <a:prstGeom prst="rect">
            <a:avLst/>
          </a:prstGeom>
          <a:effectLst>
            <a:outerShdw blurRad="177800" sx="102000" sy="102000" algn="ctr" rotWithShape="0">
              <a:prstClr val="black">
                <a:alpha val="40000"/>
              </a:prstClr>
            </a:outerShdw>
          </a:effectLst>
        </p:spPr>
      </p:pic>
      <p:sp useBgFill="1">
        <p:nvSpPr>
          <p:cNvPr id="28" name="Oval 27">
            <a:extLst>
              <a:ext uri="{FF2B5EF4-FFF2-40B4-BE49-F238E27FC236}">
                <a16:creationId xmlns:a16="http://schemas.microsoft.com/office/drawing/2014/main" id="{F5655B3E-FE88-834E-A29C-AE048BDB4893}"/>
              </a:ext>
            </a:extLst>
          </p:cNvPr>
          <p:cNvSpPr/>
          <p:nvPr/>
        </p:nvSpPr>
        <p:spPr>
          <a:xfrm>
            <a:off x="8936754" y="1377174"/>
            <a:ext cx="363362" cy="363362"/>
          </a:xfrm>
          <a:prstGeom prst="ellipse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 useBgFill="1">
        <p:nvSpPr>
          <p:cNvPr id="30" name="Oval 29">
            <a:extLst>
              <a:ext uri="{FF2B5EF4-FFF2-40B4-BE49-F238E27FC236}">
                <a16:creationId xmlns:a16="http://schemas.microsoft.com/office/drawing/2014/main" id="{9429F179-E309-5B4C-9AC1-9EAF871D7405}"/>
              </a:ext>
            </a:extLst>
          </p:cNvPr>
          <p:cNvSpPr/>
          <p:nvPr/>
        </p:nvSpPr>
        <p:spPr>
          <a:xfrm>
            <a:off x="9288907" y="1657274"/>
            <a:ext cx="1030414" cy="1030414"/>
          </a:xfrm>
          <a:prstGeom prst="ellipse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 useBgFill="1">
        <p:nvSpPr>
          <p:cNvPr id="31" name="Oval 30">
            <a:extLst>
              <a:ext uri="{FF2B5EF4-FFF2-40B4-BE49-F238E27FC236}">
                <a16:creationId xmlns:a16="http://schemas.microsoft.com/office/drawing/2014/main" id="{D53930A9-9ED7-C347-B138-C9D92018A994}"/>
              </a:ext>
            </a:extLst>
          </p:cNvPr>
          <p:cNvSpPr/>
          <p:nvPr/>
        </p:nvSpPr>
        <p:spPr>
          <a:xfrm>
            <a:off x="10018836" y="2564904"/>
            <a:ext cx="1728192" cy="1728192"/>
          </a:xfrm>
          <a:prstGeom prst="ellipse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0A6F266-19E6-4351-1CC3-B6E9045EEFDA}"/>
              </a:ext>
            </a:extLst>
          </p:cNvPr>
          <p:cNvSpPr/>
          <p:nvPr/>
        </p:nvSpPr>
        <p:spPr>
          <a:xfrm>
            <a:off x="2278380" y="2564904"/>
            <a:ext cx="8389619" cy="3974185"/>
          </a:xfrm>
          <a:prstGeom prst="rect">
            <a:avLst/>
          </a:prstGeom>
          <a:solidFill>
            <a:schemeClr val="accent1">
              <a:alpha val="55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GB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GB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GB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67E298C-E964-18B4-99EC-3E116AB1D8EF}"/>
              </a:ext>
            </a:extLst>
          </p:cNvPr>
          <p:cNvSpPr txBox="1"/>
          <p:nvPr/>
        </p:nvSpPr>
        <p:spPr>
          <a:xfrm>
            <a:off x="2743201" y="2887681"/>
            <a:ext cx="727563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Our goals are based on the challenges set by the sponsors. This Is what we have managed to do so far: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Website setup with a Google Earth-style view for subsea assets and pipelines.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API integrated to display latitude/longitude coordinates.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Shapes and colours applied for asset and pipeline distinction.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Zoom feature with popups showing asset details (name, location, anomalies).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Filtering options added for asset type, health status, and anomaly count.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Additional details included, such as floating health icons.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UI with Elementz branding colours</a:t>
            </a:r>
          </a:p>
          <a:p>
            <a:endParaRPr lang="en-GB" sz="1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GB" sz="1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467876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5"/>
                                            </p:cond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8" presetID="64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-4.81481E-6 L 3.54167E-6 -0.13888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944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repeatCount="indefinite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0"/>
                                            </p:cond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3" presetID="64" presetClass="path" presetSubtype="0" repeatCount="indefinite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3.54167E-6 3.33333E-6 L 3.54167E-6 -0.13889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94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repeatCount="indefinite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5"/>
                                            </p:cond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8" presetID="64" presetClass="path" presetSubtype="0" repeatCount="indefinite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1.875E-6 0 L 1.875E-6 -0.13889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9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8" grpId="1" animBg="1"/>
      <p:bldP spid="30" grpId="0" animBg="1"/>
      <p:bldP spid="30" grpId="1" animBg="1"/>
      <p:bldP spid="31" grpId="0" animBg="1"/>
      <p:bldP spid="31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B8A42B65-566C-0A41-B8C2-5032B07BD196}"/>
              </a:ext>
            </a:extLst>
          </p:cNvPr>
          <p:cNvSpPr/>
          <p:nvPr/>
        </p:nvSpPr>
        <p:spPr>
          <a:xfrm>
            <a:off x="2869581" y="202582"/>
            <a:ext cx="6452840" cy="6452838"/>
          </a:xfrm>
          <a:prstGeom prst="ellipse">
            <a:avLst/>
          </a:prstGeom>
          <a:solidFill>
            <a:srgbClr val="12231D">
              <a:alpha val="40000"/>
            </a:srgbClr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LT" sz="8000" b="1" i="0" u="none" strike="noStrike" kern="1200" cap="none" spc="-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" panose="020B0503030101060003" pitchFamily="34" charset="77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674933B-DF67-D14D-ACC6-194EA400210B}"/>
              </a:ext>
            </a:extLst>
          </p:cNvPr>
          <p:cNvSpPr/>
          <p:nvPr/>
        </p:nvSpPr>
        <p:spPr>
          <a:xfrm>
            <a:off x="2947643" y="3389971"/>
            <a:ext cx="6296718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800" b="1" i="0" u="none" strike="noStrike" kern="1200" cap="none" spc="-15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uLnTx/>
                <a:uFillTx/>
                <a:latin typeface="Raleway Black" panose="020B0503030101060003" pitchFamily="34" charset="77"/>
                <a:ea typeface="+mn-ea"/>
                <a:cs typeface="+mn-cs"/>
              </a:rPr>
              <a:t>Future</a:t>
            </a:r>
            <a:endParaRPr kumimoji="0" lang="en-LT" sz="8800" b="1" i="0" u="none" strike="noStrike" kern="1200" cap="none" spc="-15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419100" sx="102000" sy="102000" algn="ctr" rotWithShape="0">
                  <a:prstClr val="black">
                    <a:alpha val="29000"/>
                  </a:prstClr>
                </a:outerShdw>
              </a:effectLst>
              <a:uLnTx/>
              <a:uFillTx/>
              <a:latin typeface="Raleway Black" panose="020B0503030101060003" pitchFamily="34" charset="77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D9FA5D4-F976-AF4C-AC07-03DCC1B85E22}"/>
              </a:ext>
            </a:extLst>
          </p:cNvPr>
          <p:cNvSpPr/>
          <p:nvPr/>
        </p:nvSpPr>
        <p:spPr>
          <a:xfrm>
            <a:off x="2947643" y="4437112"/>
            <a:ext cx="6296718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8800" b="1" spc="-150" dirty="0">
                <a:solidFill>
                  <a:srgbClr val="FFFFFF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 Black" panose="020B0503030101060003" pitchFamily="34" charset="77"/>
              </a:rPr>
              <a:t>Changes</a:t>
            </a:r>
            <a:endParaRPr kumimoji="0" lang="en-LT" sz="8800" b="1" i="0" u="none" strike="noStrike" kern="1200" cap="none" spc="-15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419100" sx="102000" sy="102000" algn="ctr" rotWithShape="0">
                  <a:prstClr val="black">
                    <a:alpha val="29000"/>
                  </a:prstClr>
                </a:outerShdw>
              </a:effectLst>
              <a:uLnTx/>
              <a:uFillTx/>
              <a:latin typeface="Raleway Black" panose="020B0503030101060003" pitchFamily="34" charset="77"/>
              <a:ea typeface="+mn-ea"/>
              <a:cs typeface="+mn-cs"/>
            </a:endParaRPr>
          </a:p>
        </p:txBody>
      </p:sp>
      <p:pic>
        <p:nvPicPr>
          <p:cNvPr id="7" name="Graphic 6" descr="Gears with solid fill">
            <a:extLst>
              <a:ext uri="{FF2B5EF4-FFF2-40B4-BE49-F238E27FC236}">
                <a16:creationId xmlns:a16="http://schemas.microsoft.com/office/drawing/2014/main" id="{3ABC9C15-A943-6549-9279-9BBD8A235D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42263" y="459058"/>
            <a:ext cx="3107474" cy="3107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36434"/>
      </p:ext>
    </p:extLst>
  </p:cSld>
  <p:clrMapOvr>
    <a:masterClrMapping/>
  </p:clrMapOvr>
  <p:transition spd="slow" advTm="0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B8A42B65-566C-0A41-B8C2-5032B07BD196}"/>
              </a:ext>
            </a:extLst>
          </p:cNvPr>
          <p:cNvSpPr/>
          <p:nvPr/>
        </p:nvSpPr>
        <p:spPr>
          <a:xfrm>
            <a:off x="2869581" y="202582"/>
            <a:ext cx="6452840" cy="6452838"/>
          </a:xfrm>
          <a:prstGeom prst="ellipse">
            <a:avLst/>
          </a:prstGeom>
          <a:solidFill>
            <a:srgbClr val="12231D">
              <a:alpha val="40000"/>
            </a:srgbClr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LT" sz="8000" b="1" i="0" u="none" strike="noStrike" kern="1200" cap="none" spc="-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" panose="020B0503030101060003" pitchFamily="34" charset="77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674933B-DF67-D14D-ACC6-194EA400210B}"/>
              </a:ext>
            </a:extLst>
          </p:cNvPr>
          <p:cNvSpPr/>
          <p:nvPr/>
        </p:nvSpPr>
        <p:spPr>
          <a:xfrm>
            <a:off x="2947643" y="3389971"/>
            <a:ext cx="6296718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LT" sz="8800" b="1" i="0" u="none" strike="noStrike" kern="1200" cap="none" spc="-15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uLnTx/>
                <a:uFillTx/>
                <a:latin typeface="Raleway Black" panose="020B0503030101060003" pitchFamily="34" charset="77"/>
                <a:ea typeface="+mn-ea"/>
                <a:cs typeface="+mn-cs"/>
              </a:rPr>
              <a:t>BUSINESS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D9FA5D4-F976-AF4C-AC07-03DCC1B85E22}"/>
              </a:ext>
            </a:extLst>
          </p:cNvPr>
          <p:cNvSpPr/>
          <p:nvPr/>
        </p:nvSpPr>
        <p:spPr>
          <a:xfrm>
            <a:off x="2947643" y="4437112"/>
            <a:ext cx="6296718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LT" sz="8800" b="1" i="0" u="none" strike="noStrike" kern="1200" cap="none" spc="-15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uLnTx/>
                <a:uFillTx/>
                <a:latin typeface="Raleway Black" panose="020B0503030101060003" pitchFamily="34" charset="77"/>
                <a:ea typeface="+mn-ea"/>
                <a:cs typeface="+mn-cs"/>
              </a:rPr>
              <a:t>MODEL</a:t>
            </a:r>
          </a:p>
        </p:txBody>
      </p:sp>
      <p:pic>
        <p:nvPicPr>
          <p:cNvPr id="7" name="Graphic 6" descr="Gears with solid fill">
            <a:extLst>
              <a:ext uri="{FF2B5EF4-FFF2-40B4-BE49-F238E27FC236}">
                <a16:creationId xmlns:a16="http://schemas.microsoft.com/office/drawing/2014/main" id="{3ABC9C15-A943-6549-9279-9BBD8A235D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42263" y="459058"/>
            <a:ext cx="3107474" cy="3107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36434"/>
      </p:ext>
    </p:extLst>
  </p:cSld>
  <p:clrMapOvr>
    <a:masterClrMapping/>
  </p:clrMapOvr>
  <p:transition spd="slow" advTm="0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D29F581C-915B-3B4C-9A89-1AA8FB4A24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gradFill>
            <a:gsLst>
              <a:gs pos="44557">
                <a:srgbClr val="000000"/>
              </a:gs>
              <a:gs pos="60084">
                <a:srgbClr val="000000"/>
              </a:gs>
              <a:gs pos="20168">
                <a:schemeClr val="tx1"/>
              </a:gs>
              <a:gs pos="100000">
                <a:schemeClr val="tx1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0"/>
          </a:gradFill>
        </p:spPr>
      </p:pic>
      <p:sp useBgFill="1">
        <p:nvSpPr>
          <p:cNvPr id="26" name="Graphic 22">
            <a:extLst>
              <a:ext uri="{FF2B5EF4-FFF2-40B4-BE49-F238E27FC236}">
                <a16:creationId xmlns:a16="http://schemas.microsoft.com/office/drawing/2014/main" id="{D41648B8-54FC-9049-AD25-9FC457D2D522}"/>
              </a:ext>
            </a:extLst>
          </p:cNvPr>
          <p:cNvSpPr/>
          <p:nvPr/>
        </p:nvSpPr>
        <p:spPr>
          <a:xfrm rot="20322550">
            <a:off x="2891879" y="-462708"/>
            <a:ext cx="3095840" cy="3106380"/>
          </a:xfrm>
          <a:custGeom>
            <a:avLst/>
            <a:gdLst>
              <a:gd name="connsiteX0" fmla="*/ 1783371 w 4040992"/>
              <a:gd name="connsiteY0" fmla="*/ -70 h 4054751"/>
              <a:gd name="connsiteX1" fmla="*/ 1679638 w 4040992"/>
              <a:gd name="connsiteY1" fmla="*/ 208425 h 4054751"/>
              <a:gd name="connsiteX2" fmla="*/ 1575904 w 4040992"/>
              <a:gd name="connsiteY2" fmla="*/ 416940 h 4054751"/>
              <a:gd name="connsiteX3" fmla="*/ 1474709 w 4040992"/>
              <a:gd name="connsiteY3" fmla="*/ 452102 h 4054751"/>
              <a:gd name="connsiteX4" fmla="*/ 1289215 w 4040992"/>
              <a:gd name="connsiteY4" fmla="*/ 529824 h 4054751"/>
              <a:gd name="connsiteX5" fmla="*/ 1204935 w 4040992"/>
              <a:gd name="connsiteY5" fmla="*/ 572403 h 4054751"/>
              <a:gd name="connsiteX6" fmla="*/ 983258 w 4040992"/>
              <a:gd name="connsiteY6" fmla="*/ 496954 h 4054751"/>
              <a:gd name="connsiteX7" fmla="*/ 761599 w 4040992"/>
              <a:gd name="connsiteY7" fmla="*/ 421486 h 4054751"/>
              <a:gd name="connsiteX8" fmla="*/ 594762 w 4040992"/>
              <a:gd name="connsiteY8" fmla="*/ 589937 h 4054751"/>
              <a:gd name="connsiteX9" fmla="*/ 427944 w 4040992"/>
              <a:gd name="connsiteY9" fmla="*/ 758407 h 4054751"/>
              <a:gd name="connsiteX10" fmla="*/ 498588 w 4040992"/>
              <a:gd name="connsiteY10" fmla="*/ 977841 h 4054751"/>
              <a:gd name="connsiteX11" fmla="*/ 569250 w 4040992"/>
              <a:gd name="connsiteY11" fmla="*/ 1197274 h 4054751"/>
              <a:gd name="connsiteX12" fmla="*/ 526490 w 4040992"/>
              <a:gd name="connsiteY12" fmla="*/ 1287910 h 4054751"/>
              <a:gd name="connsiteX13" fmla="*/ 451455 w 4040992"/>
              <a:gd name="connsiteY13" fmla="*/ 1473951 h 4054751"/>
              <a:gd name="connsiteX14" fmla="*/ 419181 w 4040992"/>
              <a:gd name="connsiteY14" fmla="*/ 1569357 h 4054751"/>
              <a:gd name="connsiteX15" fmla="*/ 209564 w 4040992"/>
              <a:gd name="connsiteY15" fmla="*/ 1676857 h 4054751"/>
              <a:gd name="connsiteX16" fmla="*/ -52 w 4040992"/>
              <a:gd name="connsiteY16" fmla="*/ 1784356 h 4054751"/>
              <a:gd name="connsiteX17" fmla="*/ -52 w 4040992"/>
              <a:gd name="connsiteY17" fmla="*/ 2022666 h 4054751"/>
              <a:gd name="connsiteX18" fmla="*/ -52 w 4040992"/>
              <a:gd name="connsiteY18" fmla="*/ 2260957 h 4054751"/>
              <a:gd name="connsiteX19" fmla="*/ 207267 w 4040992"/>
              <a:gd name="connsiteY19" fmla="*/ 2365289 h 4054751"/>
              <a:gd name="connsiteX20" fmla="*/ 414567 w 4040992"/>
              <a:gd name="connsiteY20" fmla="*/ 2469639 h 4054751"/>
              <a:gd name="connsiteX21" fmla="*/ 449528 w 4040992"/>
              <a:gd name="connsiteY21" fmla="*/ 2571418 h 4054751"/>
              <a:gd name="connsiteX22" fmla="*/ 527157 w 4040992"/>
              <a:gd name="connsiteY22" fmla="*/ 2758634 h 4054751"/>
              <a:gd name="connsiteX23" fmla="*/ 569825 w 4040992"/>
              <a:gd name="connsiteY23" fmla="*/ 2844089 h 4054751"/>
              <a:gd name="connsiteX24" fmla="*/ 502553 w 4040992"/>
              <a:gd name="connsiteY24" fmla="*/ 3055826 h 4054751"/>
              <a:gd name="connsiteX25" fmla="*/ 431909 w 4040992"/>
              <a:gd name="connsiteY25" fmla="*/ 3278055 h 4054751"/>
              <a:gd name="connsiteX26" fmla="*/ 596041 w 4040992"/>
              <a:gd name="connsiteY26" fmla="*/ 3456382 h 4054751"/>
              <a:gd name="connsiteX27" fmla="*/ 763563 w 4040992"/>
              <a:gd name="connsiteY27" fmla="*/ 3624218 h 4054751"/>
              <a:gd name="connsiteX28" fmla="*/ 981739 w 4040992"/>
              <a:gd name="connsiteY28" fmla="*/ 3553204 h 4054751"/>
              <a:gd name="connsiteX29" fmla="*/ 1199915 w 4040992"/>
              <a:gd name="connsiteY29" fmla="*/ 3482190 h 4054751"/>
              <a:gd name="connsiteX30" fmla="*/ 1309002 w 4040992"/>
              <a:gd name="connsiteY30" fmla="*/ 3533675 h 4054751"/>
              <a:gd name="connsiteX31" fmla="*/ 1496775 w 4040992"/>
              <a:gd name="connsiteY31" fmla="*/ 3610951 h 4054751"/>
              <a:gd name="connsiteX32" fmla="*/ 1575441 w 4040992"/>
              <a:gd name="connsiteY32" fmla="*/ 3636740 h 4054751"/>
              <a:gd name="connsiteX33" fmla="*/ 1679415 w 4040992"/>
              <a:gd name="connsiteY33" fmla="*/ 3845702 h 4054751"/>
              <a:gd name="connsiteX34" fmla="*/ 1783371 w 4040992"/>
              <a:gd name="connsiteY34" fmla="*/ 4054682 h 4054751"/>
              <a:gd name="connsiteX35" fmla="*/ 2020444 w 4040992"/>
              <a:gd name="connsiteY35" fmla="*/ 4054682 h 4054751"/>
              <a:gd name="connsiteX36" fmla="*/ 2257518 w 4040992"/>
              <a:gd name="connsiteY36" fmla="*/ 4054682 h 4054751"/>
              <a:gd name="connsiteX37" fmla="*/ 2361251 w 4040992"/>
              <a:gd name="connsiteY37" fmla="*/ 3846167 h 4054751"/>
              <a:gd name="connsiteX38" fmla="*/ 2464985 w 4040992"/>
              <a:gd name="connsiteY38" fmla="*/ 3637654 h 4054751"/>
              <a:gd name="connsiteX39" fmla="*/ 2566180 w 4040992"/>
              <a:gd name="connsiteY39" fmla="*/ 3602491 h 4054751"/>
              <a:gd name="connsiteX40" fmla="*/ 2751674 w 4040992"/>
              <a:gd name="connsiteY40" fmla="*/ 3524769 h 4054751"/>
              <a:gd name="connsiteX41" fmla="*/ 2835954 w 4040992"/>
              <a:gd name="connsiteY41" fmla="*/ 3482190 h 4054751"/>
              <a:gd name="connsiteX42" fmla="*/ 3057965 w 4040992"/>
              <a:gd name="connsiteY42" fmla="*/ 3557769 h 4054751"/>
              <a:gd name="connsiteX43" fmla="*/ 3279994 w 4040992"/>
              <a:gd name="connsiteY43" fmla="*/ 3633349 h 4054751"/>
              <a:gd name="connsiteX44" fmla="*/ 3447183 w 4040992"/>
              <a:gd name="connsiteY44" fmla="*/ 3463537 h 4054751"/>
              <a:gd name="connsiteX45" fmla="*/ 3610018 w 4040992"/>
              <a:gd name="connsiteY45" fmla="*/ 3280645 h 4054751"/>
              <a:gd name="connsiteX46" fmla="*/ 3538336 w 4040992"/>
              <a:gd name="connsiteY46" fmla="*/ 3060671 h 4054751"/>
              <a:gd name="connsiteX47" fmla="*/ 3470990 w 4040992"/>
              <a:gd name="connsiteY47" fmla="*/ 2853778 h 4054751"/>
              <a:gd name="connsiteX48" fmla="*/ 3513695 w 4040992"/>
              <a:gd name="connsiteY48" fmla="*/ 2768249 h 4054751"/>
              <a:gd name="connsiteX49" fmla="*/ 3591361 w 4040992"/>
              <a:gd name="connsiteY49" fmla="*/ 2580958 h 4054751"/>
              <a:gd name="connsiteX50" fmla="*/ 3626322 w 4040992"/>
              <a:gd name="connsiteY50" fmla="*/ 2479180 h 4054751"/>
              <a:gd name="connsiteX51" fmla="*/ 3833622 w 4040992"/>
              <a:gd name="connsiteY51" fmla="*/ 2374829 h 4054751"/>
              <a:gd name="connsiteX52" fmla="*/ 4040941 w 4040992"/>
              <a:gd name="connsiteY52" fmla="*/ 2270498 h 4054751"/>
              <a:gd name="connsiteX53" fmla="*/ 4040941 w 4040992"/>
              <a:gd name="connsiteY53" fmla="*/ 2032076 h 4054751"/>
              <a:gd name="connsiteX54" fmla="*/ 4040941 w 4040992"/>
              <a:gd name="connsiteY54" fmla="*/ 1793636 h 4054751"/>
              <a:gd name="connsiteX55" fmla="*/ 3833622 w 4040992"/>
              <a:gd name="connsiteY55" fmla="*/ 1689304 h 4054751"/>
              <a:gd name="connsiteX56" fmla="*/ 3626322 w 4040992"/>
              <a:gd name="connsiteY56" fmla="*/ 1584954 h 4054751"/>
              <a:gd name="connsiteX57" fmla="*/ 3591361 w 4040992"/>
              <a:gd name="connsiteY57" fmla="*/ 1483194 h 4054751"/>
              <a:gd name="connsiteX58" fmla="*/ 3514066 w 4040992"/>
              <a:gd name="connsiteY58" fmla="*/ 1296630 h 4054751"/>
              <a:gd name="connsiteX59" fmla="*/ 3471732 w 4040992"/>
              <a:gd name="connsiteY59" fmla="*/ 1211846 h 4054751"/>
              <a:gd name="connsiteX60" fmla="*/ 3546766 w 4040992"/>
              <a:gd name="connsiteY60" fmla="*/ 988909 h 4054751"/>
              <a:gd name="connsiteX61" fmla="*/ 3621783 w 4040992"/>
              <a:gd name="connsiteY61" fmla="*/ 765972 h 4054751"/>
              <a:gd name="connsiteX62" fmla="*/ 3449555 w 4040992"/>
              <a:gd name="connsiteY62" fmla="*/ 593683 h 4054751"/>
              <a:gd name="connsiteX63" fmla="*/ 3277326 w 4040992"/>
              <a:gd name="connsiteY63" fmla="*/ 421393 h 4054751"/>
              <a:gd name="connsiteX64" fmla="*/ 3059150 w 4040992"/>
              <a:gd name="connsiteY64" fmla="*/ 496674 h 4054751"/>
              <a:gd name="connsiteX65" fmla="*/ 2840975 w 4040992"/>
              <a:gd name="connsiteY65" fmla="*/ 571956 h 4054751"/>
              <a:gd name="connsiteX66" fmla="*/ 2750859 w 4040992"/>
              <a:gd name="connsiteY66" fmla="*/ 529228 h 4054751"/>
              <a:gd name="connsiteX67" fmla="*/ 2565884 w 4040992"/>
              <a:gd name="connsiteY67" fmla="*/ 454040 h 4054751"/>
              <a:gd name="connsiteX68" fmla="*/ 2471025 w 4040992"/>
              <a:gd name="connsiteY68" fmla="*/ 421561 h 4054751"/>
              <a:gd name="connsiteX69" fmla="*/ 2364142 w 4040992"/>
              <a:gd name="connsiteY69" fmla="*/ 210736 h 4054751"/>
              <a:gd name="connsiteX70" fmla="*/ 2257240 w 4040992"/>
              <a:gd name="connsiteY70" fmla="*/ -70 h 4054751"/>
              <a:gd name="connsiteX71" fmla="*/ 2020315 w 4040992"/>
              <a:gd name="connsiteY71" fmla="*/ -70 h 4054751"/>
              <a:gd name="connsiteX72" fmla="*/ 2020444 w 4040992"/>
              <a:gd name="connsiteY72" fmla="*/ 1321991 h 4054751"/>
              <a:gd name="connsiteX73" fmla="*/ 2329014 w 4040992"/>
              <a:gd name="connsiteY73" fmla="*/ 1388124 h 4054751"/>
              <a:gd name="connsiteX74" fmla="*/ 2709506 w 4040992"/>
              <a:gd name="connsiteY74" fmla="*/ 1850805 h 4054751"/>
              <a:gd name="connsiteX75" fmla="*/ 2709506 w 4040992"/>
              <a:gd name="connsiteY75" fmla="*/ 2213347 h 4054751"/>
              <a:gd name="connsiteX76" fmla="*/ 2205420 w 4040992"/>
              <a:gd name="connsiteY76" fmla="*/ 2723620 h 4054751"/>
              <a:gd name="connsiteX77" fmla="*/ 1873413 w 4040992"/>
              <a:gd name="connsiteY77" fmla="*/ 2732434 h 4054751"/>
              <a:gd name="connsiteX78" fmla="*/ 1517766 w 4040992"/>
              <a:gd name="connsiteY78" fmla="*/ 2537653 h 4054751"/>
              <a:gd name="connsiteX79" fmla="*/ 1580573 w 4040992"/>
              <a:gd name="connsiteY79" fmla="*/ 1470336 h 4054751"/>
              <a:gd name="connsiteX80" fmla="*/ 2020444 w 4040992"/>
              <a:gd name="connsiteY80" fmla="*/ 1321991 h 4054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</a:cxnLst>
            <a:rect l="l" t="t" r="r" b="b"/>
            <a:pathLst>
              <a:path w="4040992" h="4054751">
                <a:moveTo>
                  <a:pt x="1783371" y="-70"/>
                </a:moveTo>
                <a:lnTo>
                  <a:pt x="1679638" y="208425"/>
                </a:lnTo>
                <a:lnTo>
                  <a:pt x="1575904" y="416940"/>
                </a:lnTo>
                <a:lnTo>
                  <a:pt x="1474709" y="452102"/>
                </a:lnTo>
                <a:cubicBezTo>
                  <a:pt x="1419053" y="471438"/>
                  <a:pt x="1335577" y="506406"/>
                  <a:pt x="1289215" y="529824"/>
                </a:cubicBezTo>
                <a:lnTo>
                  <a:pt x="1204935" y="572403"/>
                </a:lnTo>
                <a:lnTo>
                  <a:pt x="983258" y="496954"/>
                </a:lnTo>
                <a:lnTo>
                  <a:pt x="761599" y="421486"/>
                </a:lnTo>
                <a:lnTo>
                  <a:pt x="594762" y="589937"/>
                </a:lnTo>
                <a:lnTo>
                  <a:pt x="427944" y="758407"/>
                </a:lnTo>
                <a:lnTo>
                  <a:pt x="498588" y="977841"/>
                </a:lnTo>
                <a:lnTo>
                  <a:pt x="569250" y="1197274"/>
                </a:lnTo>
                <a:lnTo>
                  <a:pt x="526490" y="1287910"/>
                </a:lnTo>
                <a:cubicBezTo>
                  <a:pt x="502973" y="1337760"/>
                  <a:pt x="469208" y="1421478"/>
                  <a:pt x="451455" y="1473951"/>
                </a:cubicBezTo>
                <a:lnTo>
                  <a:pt x="419181" y="1569357"/>
                </a:lnTo>
                <a:lnTo>
                  <a:pt x="209564" y="1676857"/>
                </a:lnTo>
                <a:lnTo>
                  <a:pt x="-52" y="1784356"/>
                </a:lnTo>
                <a:lnTo>
                  <a:pt x="-52" y="2022666"/>
                </a:lnTo>
                <a:lnTo>
                  <a:pt x="-52" y="2260957"/>
                </a:lnTo>
                <a:lnTo>
                  <a:pt x="207267" y="2365289"/>
                </a:lnTo>
                <a:lnTo>
                  <a:pt x="414567" y="2469639"/>
                </a:lnTo>
                <a:lnTo>
                  <a:pt x="449528" y="2571418"/>
                </a:lnTo>
                <a:cubicBezTo>
                  <a:pt x="468753" y="2627394"/>
                  <a:pt x="503688" y="2711635"/>
                  <a:pt x="527157" y="2758634"/>
                </a:cubicBezTo>
                <a:lnTo>
                  <a:pt x="569825" y="2844089"/>
                </a:lnTo>
                <a:lnTo>
                  <a:pt x="502553" y="3055826"/>
                </a:lnTo>
                <a:cubicBezTo>
                  <a:pt x="465557" y="3172286"/>
                  <a:pt x="433777" y="3272286"/>
                  <a:pt x="431909" y="3278055"/>
                </a:cubicBezTo>
                <a:cubicBezTo>
                  <a:pt x="430041" y="3283824"/>
                  <a:pt x="503900" y="3364076"/>
                  <a:pt x="596041" y="3456382"/>
                </a:cubicBezTo>
                <a:lnTo>
                  <a:pt x="763563" y="3624218"/>
                </a:lnTo>
                <a:lnTo>
                  <a:pt x="981739" y="3553204"/>
                </a:lnTo>
                <a:lnTo>
                  <a:pt x="1199915" y="3482190"/>
                </a:lnTo>
                <a:lnTo>
                  <a:pt x="1309002" y="3533675"/>
                </a:lnTo>
                <a:cubicBezTo>
                  <a:pt x="1369001" y="3561993"/>
                  <a:pt x="1453503" y="3596768"/>
                  <a:pt x="1496775" y="3610951"/>
                </a:cubicBezTo>
                <a:lnTo>
                  <a:pt x="1575441" y="3636740"/>
                </a:lnTo>
                <a:lnTo>
                  <a:pt x="1679415" y="3845702"/>
                </a:lnTo>
                <a:lnTo>
                  <a:pt x="1783371" y="4054682"/>
                </a:lnTo>
                <a:lnTo>
                  <a:pt x="2020444" y="4054682"/>
                </a:lnTo>
                <a:lnTo>
                  <a:pt x="2257518" y="4054682"/>
                </a:lnTo>
                <a:lnTo>
                  <a:pt x="2361251" y="3846167"/>
                </a:lnTo>
                <a:lnTo>
                  <a:pt x="2464985" y="3637654"/>
                </a:lnTo>
                <a:lnTo>
                  <a:pt x="2566180" y="3602491"/>
                </a:lnTo>
                <a:cubicBezTo>
                  <a:pt x="2621836" y="3583155"/>
                  <a:pt x="2705313" y="3548187"/>
                  <a:pt x="2751674" y="3524769"/>
                </a:cubicBezTo>
                <a:lnTo>
                  <a:pt x="2835954" y="3482190"/>
                </a:lnTo>
                <a:lnTo>
                  <a:pt x="3057965" y="3557769"/>
                </a:lnTo>
                <a:lnTo>
                  <a:pt x="3279994" y="3633349"/>
                </a:lnTo>
                <a:lnTo>
                  <a:pt x="3447183" y="3463537"/>
                </a:lnTo>
                <a:cubicBezTo>
                  <a:pt x="3544761" y="3364432"/>
                  <a:pt x="3612553" y="3288279"/>
                  <a:pt x="3610018" y="3280645"/>
                </a:cubicBezTo>
                <a:cubicBezTo>
                  <a:pt x="3607630" y="3273452"/>
                  <a:pt x="3575375" y="3174464"/>
                  <a:pt x="3538336" y="3060671"/>
                </a:cubicBezTo>
                <a:lnTo>
                  <a:pt x="3470990" y="2853778"/>
                </a:lnTo>
                <a:lnTo>
                  <a:pt x="3513695" y="2768249"/>
                </a:lnTo>
                <a:cubicBezTo>
                  <a:pt x="3537185" y="2721208"/>
                  <a:pt x="3572136" y="2636935"/>
                  <a:pt x="3591361" y="2580958"/>
                </a:cubicBezTo>
                <a:lnTo>
                  <a:pt x="3626322" y="2479180"/>
                </a:lnTo>
                <a:lnTo>
                  <a:pt x="3833622" y="2374829"/>
                </a:lnTo>
                <a:lnTo>
                  <a:pt x="4040941" y="2270498"/>
                </a:lnTo>
                <a:lnTo>
                  <a:pt x="4040941" y="2032076"/>
                </a:lnTo>
                <a:lnTo>
                  <a:pt x="4040941" y="1793636"/>
                </a:lnTo>
                <a:lnTo>
                  <a:pt x="3833622" y="1689304"/>
                </a:lnTo>
                <a:lnTo>
                  <a:pt x="3626322" y="1584954"/>
                </a:lnTo>
                <a:lnTo>
                  <a:pt x="3591361" y="1483194"/>
                </a:lnTo>
                <a:cubicBezTo>
                  <a:pt x="3572136" y="1427217"/>
                  <a:pt x="3537350" y="1343259"/>
                  <a:pt x="3514066" y="1296630"/>
                </a:cubicBezTo>
                <a:lnTo>
                  <a:pt x="3471732" y="1211846"/>
                </a:lnTo>
                <a:lnTo>
                  <a:pt x="3546766" y="988909"/>
                </a:lnTo>
                <a:lnTo>
                  <a:pt x="3621783" y="765972"/>
                </a:lnTo>
                <a:lnTo>
                  <a:pt x="3449555" y="593683"/>
                </a:lnTo>
                <a:lnTo>
                  <a:pt x="3277326" y="421393"/>
                </a:lnTo>
                <a:lnTo>
                  <a:pt x="3059150" y="496674"/>
                </a:lnTo>
                <a:lnTo>
                  <a:pt x="2840975" y="571956"/>
                </a:lnTo>
                <a:lnTo>
                  <a:pt x="2750859" y="529228"/>
                </a:lnTo>
                <a:cubicBezTo>
                  <a:pt x="2701295" y="505727"/>
                  <a:pt x="2618057" y="471895"/>
                  <a:pt x="2565884" y="454040"/>
                </a:cubicBezTo>
                <a:lnTo>
                  <a:pt x="2471025" y="421561"/>
                </a:lnTo>
                <a:lnTo>
                  <a:pt x="2364142" y="210736"/>
                </a:lnTo>
                <a:lnTo>
                  <a:pt x="2257240" y="-70"/>
                </a:lnTo>
                <a:lnTo>
                  <a:pt x="2020315" y="-70"/>
                </a:lnTo>
                <a:close/>
                <a:moveTo>
                  <a:pt x="2020444" y="1321991"/>
                </a:moveTo>
                <a:cubicBezTo>
                  <a:pt x="2154608" y="1321991"/>
                  <a:pt x="2221015" y="1336224"/>
                  <a:pt x="2329014" y="1388124"/>
                </a:cubicBezTo>
                <a:cubicBezTo>
                  <a:pt x="2512242" y="1476175"/>
                  <a:pt x="2654356" y="1648990"/>
                  <a:pt x="2709506" y="1850805"/>
                </a:cubicBezTo>
                <a:cubicBezTo>
                  <a:pt x="2732927" y="1936513"/>
                  <a:pt x="2732927" y="2127640"/>
                  <a:pt x="2709506" y="2213347"/>
                </a:cubicBezTo>
                <a:cubicBezTo>
                  <a:pt x="2642083" y="2460071"/>
                  <a:pt x="2447166" y="2657383"/>
                  <a:pt x="2205420" y="2723620"/>
                </a:cubicBezTo>
                <a:cubicBezTo>
                  <a:pt x="2122572" y="2746320"/>
                  <a:pt x="1955248" y="2750756"/>
                  <a:pt x="1873413" y="2732434"/>
                </a:cubicBezTo>
                <a:cubicBezTo>
                  <a:pt x="1737461" y="2701995"/>
                  <a:pt x="1613872" y="2634312"/>
                  <a:pt x="1517766" y="2537653"/>
                </a:cubicBezTo>
                <a:cubicBezTo>
                  <a:pt x="1218474" y="2236635"/>
                  <a:pt x="1248390" y="1728257"/>
                  <a:pt x="1580573" y="1470336"/>
                </a:cubicBezTo>
                <a:cubicBezTo>
                  <a:pt x="1716937" y="1364458"/>
                  <a:pt x="1842874" y="1321991"/>
                  <a:pt x="2020444" y="1321991"/>
                </a:cubicBezTo>
                <a:close/>
              </a:path>
            </a:pathLst>
          </a:custGeom>
          <a:ln w="9478" cap="flat">
            <a:noFill/>
            <a:prstDash val="solid"/>
            <a:miter/>
          </a:ln>
        </p:spPr>
        <p:txBody>
          <a:bodyPr rtlCol="0" anchor="ctr"/>
          <a:lstStyle/>
          <a:p>
            <a:endParaRPr lang="en-LT"/>
          </a:p>
        </p:txBody>
      </p:sp>
      <p:sp useBgFill="1">
        <p:nvSpPr>
          <p:cNvPr id="24" name="Graphic 22">
            <a:extLst>
              <a:ext uri="{FF2B5EF4-FFF2-40B4-BE49-F238E27FC236}">
                <a16:creationId xmlns:a16="http://schemas.microsoft.com/office/drawing/2014/main" id="{480C9633-F820-3D45-9499-D282F58F0A66}"/>
              </a:ext>
            </a:extLst>
          </p:cNvPr>
          <p:cNvSpPr/>
          <p:nvPr/>
        </p:nvSpPr>
        <p:spPr>
          <a:xfrm>
            <a:off x="202281" y="616947"/>
            <a:ext cx="3095840" cy="3106380"/>
          </a:xfrm>
          <a:custGeom>
            <a:avLst/>
            <a:gdLst>
              <a:gd name="connsiteX0" fmla="*/ 1783371 w 4040992"/>
              <a:gd name="connsiteY0" fmla="*/ -70 h 4054751"/>
              <a:gd name="connsiteX1" fmla="*/ 1679638 w 4040992"/>
              <a:gd name="connsiteY1" fmla="*/ 208425 h 4054751"/>
              <a:gd name="connsiteX2" fmla="*/ 1575904 w 4040992"/>
              <a:gd name="connsiteY2" fmla="*/ 416940 h 4054751"/>
              <a:gd name="connsiteX3" fmla="*/ 1474709 w 4040992"/>
              <a:gd name="connsiteY3" fmla="*/ 452102 h 4054751"/>
              <a:gd name="connsiteX4" fmla="*/ 1289215 w 4040992"/>
              <a:gd name="connsiteY4" fmla="*/ 529824 h 4054751"/>
              <a:gd name="connsiteX5" fmla="*/ 1204935 w 4040992"/>
              <a:gd name="connsiteY5" fmla="*/ 572403 h 4054751"/>
              <a:gd name="connsiteX6" fmla="*/ 983258 w 4040992"/>
              <a:gd name="connsiteY6" fmla="*/ 496954 h 4054751"/>
              <a:gd name="connsiteX7" fmla="*/ 761599 w 4040992"/>
              <a:gd name="connsiteY7" fmla="*/ 421486 h 4054751"/>
              <a:gd name="connsiteX8" fmla="*/ 594762 w 4040992"/>
              <a:gd name="connsiteY8" fmla="*/ 589937 h 4054751"/>
              <a:gd name="connsiteX9" fmla="*/ 427944 w 4040992"/>
              <a:gd name="connsiteY9" fmla="*/ 758407 h 4054751"/>
              <a:gd name="connsiteX10" fmla="*/ 498588 w 4040992"/>
              <a:gd name="connsiteY10" fmla="*/ 977841 h 4054751"/>
              <a:gd name="connsiteX11" fmla="*/ 569250 w 4040992"/>
              <a:gd name="connsiteY11" fmla="*/ 1197274 h 4054751"/>
              <a:gd name="connsiteX12" fmla="*/ 526490 w 4040992"/>
              <a:gd name="connsiteY12" fmla="*/ 1287910 h 4054751"/>
              <a:gd name="connsiteX13" fmla="*/ 451455 w 4040992"/>
              <a:gd name="connsiteY13" fmla="*/ 1473951 h 4054751"/>
              <a:gd name="connsiteX14" fmla="*/ 419181 w 4040992"/>
              <a:gd name="connsiteY14" fmla="*/ 1569357 h 4054751"/>
              <a:gd name="connsiteX15" fmla="*/ 209564 w 4040992"/>
              <a:gd name="connsiteY15" fmla="*/ 1676857 h 4054751"/>
              <a:gd name="connsiteX16" fmla="*/ -52 w 4040992"/>
              <a:gd name="connsiteY16" fmla="*/ 1784356 h 4054751"/>
              <a:gd name="connsiteX17" fmla="*/ -52 w 4040992"/>
              <a:gd name="connsiteY17" fmla="*/ 2022666 h 4054751"/>
              <a:gd name="connsiteX18" fmla="*/ -52 w 4040992"/>
              <a:gd name="connsiteY18" fmla="*/ 2260957 h 4054751"/>
              <a:gd name="connsiteX19" fmla="*/ 207267 w 4040992"/>
              <a:gd name="connsiteY19" fmla="*/ 2365289 h 4054751"/>
              <a:gd name="connsiteX20" fmla="*/ 414567 w 4040992"/>
              <a:gd name="connsiteY20" fmla="*/ 2469639 h 4054751"/>
              <a:gd name="connsiteX21" fmla="*/ 449528 w 4040992"/>
              <a:gd name="connsiteY21" fmla="*/ 2571418 h 4054751"/>
              <a:gd name="connsiteX22" fmla="*/ 527157 w 4040992"/>
              <a:gd name="connsiteY22" fmla="*/ 2758634 h 4054751"/>
              <a:gd name="connsiteX23" fmla="*/ 569825 w 4040992"/>
              <a:gd name="connsiteY23" fmla="*/ 2844089 h 4054751"/>
              <a:gd name="connsiteX24" fmla="*/ 502553 w 4040992"/>
              <a:gd name="connsiteY24" fmla="*/ 3055826 h 4054751"/>
              <a:gd name="connsiteX25" fmla="*/ 431909 w 4040992"/>
              <a:gd name="connsiteY25" fmla="*/ 3278055 h 4054751"/>
              <a:gd name="connsiteX26" fmla="*/ 596041 w 4040992"/>
              <a:gd name="connsiteY26" fmla="*/ 3456382 h 4054751"/>
              <a:gd name="connsiteX27" fmla="*/ 763563 w 4040992"/>
              <a:gd name="connsiteY27" fmla="*/ 3624218 h 4054751"/>
              <a:gd name="connsiteX28" fmla="*/ 981739 w 4040992"/>
              <a:gd name="connsiteY28" fmla="*/ 3553204 h 4054751"/>
              <a:gd name="connsiteX29" fmla="*/ 1199915 w 4040992"/>
              <a:gd name="connsiteY29" fmla="*/ 3482190 h 4054751"/>
              <a:gd name="connsiteX30" fmla="*/ 1309002 w 4040992"/>
              <a:gd name="connsiteY30" fmla="*/ 3533675 h 4054751"/>
              <a:gd name="connsiteX31" fmla="*/ 1496775 w 4040992"/>
              <a:gd name="connsiteY31" fmla="*/ 3610951 h 4054751"/>
              <a:gd name="connsiteX32" fmla="*/ 1575441 w 4040992"/>
              <a:gd name="connsiteY32" fmla="*/ 3636740 h 4054751"/>
              <a:gd name="connsiteX33" fmla="*/ 1679415 w 4040992"/>
              <a:gd name="connsiteY33" fmla="*/ 3845702 h 4054751"/>
              <a:gd name="connsiteX34" fmla="*/ 1783371 w 4040992"/>
              <a:gd name="connsiteY34" fmla="*/ 4054682 h 4054751"/>
              <a:gd name="connsiteX35" fmla="*/ 2020444 w 4040992"/>
              <a:gd name="connsiteY35" fmla="*/ 4054682 h 4054751"/>
              <a:gd name="connsiteX36" fmla="*/ 2257518 w 4040992"/>
              <a:gd name="connsiteY36" fmla="*/ 4054682 h 4054751"/>
              <a:gd name="connsiteX37" fmla="*/ 2361251 w 4040992"/>
              <a:gd name="connsiteY37" fmla="*/ 3846167 h 4054751"/>
              <a:gd name="connsiteX38" fmla="*/ 2464985 w 4040992"/>
              <a:gd name="connsiteY38" fmla="*/ 3637654 h 4054751"/>
              <a:gd name="connsiteX39" fmla="*/ 2566180 w 4040992"/>
              <a:gd name="connsiteY39" fmla="*/ 3602491 h 4054751"/>
              <a:gd name="connsiteX40" fmla="*/ 2751674 w 4040992"/>
              <a:gd name="connsiteY40" fmla="*/ 3524769 h 4054751"/>
              <a:gd name="connsiteX41" fmla="*/ 2835954 w 4040992"/>
              <a:gd name="connsiteY41" fmla="*/ 3482190 h 4054751"/>
              <a:gd name="connsiteX42" fmla="*/ 3057965 w 4040992"/>
              <a:gd name="connsiteY42" fmla="*/ 3557769 h 4054751"/>
              <a:gd name="connsiteX43" fmla="*/ 3279994 w 4040992"/>
              <a:gd name="connsiteY43" fmla="*/ 3633349 h 4054751"/>
              <a:gd name="connsiteX44" fmla="*/ 3447183 w 4040992"/>
              <a:gd name="connsiteY44" fmla="*/ 3463537 h 4054751"/>
              <a:gd name="connsiteX45" fmla="*/ 3610018 w 4040992"/>
              <a:gd name="connsiteY45" fmla="*/ 3280645 h 4054751"/>
              <a:gd name="connsiteX46" fmla="*/ 3538336 w 4040992"/>
              <a:gd name="connsiteY46" fmla="*/ 3060671 h 4054751"/>
              <a:gd name="connsiteX47" fmla="*/ 3470990 w 4040992"/>
              <a:gd name="connsiteY47" fmla="*/ 2853778 h 4054751"/>
              <a:gd name="connsiteX48" fmla="*/ 3513695 w 4040992"/>
              <a:gd name="connsiteY48" fmla="*/ 2768249 h 4054751"/>
              <a:gd name="connsiteX49" fmla="*/ 3591361 w 4040992"/>
              <a:gd name="connsiteY49" fmla="*/ 2580958 h 4054751"/>
              <a:gd name="connsiteX50" fmla="*/ 3626322 w 4040992"/>
              <a:gd name="connsiteY50" fmla="*/ 2479180 h 4054751"/>
              <a:gd name="connsiteX51" fmla="*/ 3833622 w 4040992"/>
              <a:gd name="connsiteY51" fmla="*/ 2374829 h 4054751"/>
              <a:gd name="connsiteX52" fmla="*/ 4040941 w 4040992"/>
              <a:gd name="connsiteY52" fmla="*/ 2270498 h 4054751"/>
              <a:gd name="connsiteX53" fmla="*/ 4040941 w 4040992"/>
              <a:gd name="connsiteY53" fmla="*/ 2032076 h 4054751"/>
              <a:gd name="connsiteX54" fmla="*/ 4040941 w 4040992"/>
              <a:gd name="connsiteY54" fmla="*/ 1793636 h 4054751"/>
              <a:gd name="connsiteX55" fmla="*/ 3833622 w 4040992"/>
              <a:gd name="connsiteY55" fmla="*/ 1689304 h 4054751"/>
              <a:gd name="connsiteX56" fmla="*/ 3626322 w 4040992"/>
              <a:gd name="connsiteY56" fmla="*/ 1584954 h 4054751"/>
              <a:gd name="connsiteX57" fmla="*/ 3591361 w 4040992"/>
              <a:gd name="connsiteY57" fmla="*/ 1483194 h 4054751"/>
              <a:gd name="connsiteX58" fmla="*/ 3514066 w 4040992"/>
              <a:gd name="connsiteY58" fmla="*/ 1296630 h 4054751"/>
              <a:gd name="connsiteX59" fmla="*/ 3471732 w 4040992"/>
              <a:gd name="connsiteY59" fmla="*/ 1211846 h 4054751"/>
              <a:gd name="connsiteX60" fmla="*/ 3546766 w 4040992"/>
              <a:gd name="connsiteY60" fmla="*/ 988909 h 4054751"/>
              <a:gd name="connsiteX61" fmla="*/ 3621783 w 4040992"/>
              <a:gd name="connsiteY61" fmla="*/ 765972 h 4054751"/>
              <a:gd name="connsiteX62" fmla="*/ 3449555 w 4040992"/>
              <a:gd name="connsiteY62" fmla="*/ 593683 h 4054751"/>
              <a:gd name="connsiteX63" fmla="*/ 3277326 w 4040992"/>
              <a:gd name="connsiteY63" fmla="*/ 421393 h 4054751"/>
              <a:gd name="connsiteX64" fmla="*/ 3059150 w 4040992"/>
              <a:gd name="connsiteY64" fmla="*/ 496674 h 4054751"/>
              <a:gd name="connsiteX65" fmla="*/ 2840975 w 4040992"/>
              <a:gd name="connsiteY65" fmla="*/ 571956 h 4054751"/>
              <a:gd name="connsiteX66" fmla="*/ 2750859 w 4040992"/>
              <a:gd name="connsiteY66" fmla="*/ 529228 h 4054751"/>
              <a:gd name="connsiteX67" fmla="*/ 2565884 w 4040992"/>
              <a:gd name="connsiteY67" fmla="*/ 454040 h 4054751"/>
              <a:gd name="connsiteX68" fmla="*/ 2471025 w 4040992"/>
              <a:gd name="connsiteY68" fmla="*/ 421561 h 4054751"/>
              <a:gd name="connsiteX69" fmla="*/ 2364142 w 4040992"/>
              <a:gd name="connsiteY69" fmla="*/ 210736 h 4054751"/>
              <a:gd name="connsiteX70" fmla="*/ 2257240 w 4040992"/>
              <a:gd name="connsiteY70" fmla="*/ -70 h 4054751"/>
              <a:gd name="connsiteX71" fmla="*/ 2020315 w 4040992"/>
              <a:gd name="connsiteY71" fmla="*/ -70 h 4054751"/>
              <a:gd name="connsiteX72" fmla="*/ 2020444 w 4040992"/>
              <a:gd name="connsiteY72" fmla="*/ 1321991 h 4054751"/>
              <a:gd name="connsiteX73" fmla="*/ 2329014 w 4040992"/>
              <a:gd name="connsiteY73" fmla="*/ 1388124 h 4054751"/>
              <a:gd name="connsiteX74" fmla="*/ 2709506 w 4040992"/>
              <a:gd name="connsiteY74" fmla="*/ 1850805 h 4054751"/>
              <a:gd name="connsiteX75" fmla="*/ 2709506 w 4040992"/>
              <a:gd name="connsiteY75" fmla="*/ 2213347 h 4054751"/>
              <a:gd name="connsiteX76" fmla="*/ 2205420 w 4040992"/>
              <a:gd name="connsiteY76" fmla="*/ 2723620 h 4054751"/>
              <a:gd name="connsiteX77" fmla="*/ 1873413 w 4040992"/>
              <a:gd name="connsiteY77" fmla="*/ 2732434 h 4054751"/>
              <a:gd name="connsiteX78" fmla="*/ 1517766 w 4040992"/>
              <a:gd name="connsiteY78" fmla="*/ 2537653 h 4054751"/>
              <a:gd name="connsiteX79" fmla="*/ 1580573 w 4040992"/>
              <a:gd name="connsiteY79" fmla="*/ 1470336 h 4054751"/>
              <a:gd name="connsiteX80" fmla="*/ 2020444 w 4040992"/>
              <a:gd name="connsiteY80" fmla="*/ 1321991 h 4054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</a:cxnLst>
            <a:rect l="l" t="t" r="r" b="b"/>
            <a:pathLst>
              <a:path w="4040992" h="4054751">
                <a:moveTo>
                  <a:pt x="1783371" y="-70"/>
                </a:moveTo>
                <a:lnTo>
                  <a:pt x="1679638" y="208425"/>
                </a:lnTo>
                <a:lnTo>
                  <a:pt x="1575904" y="416940"/>
                </a:lnTo>
                <a:lnTo>
                  <a:pt x="1474709" y="452102"/>
                </a:lnTo>
                <a:cubicBezTo>
                  <a:pt x="1419053" y="471438"/>
                  <a:pt x="1335577" y="506406"/>
                  <a:pt x="1289215" y="529824"/>
                </a:cubicBezTo>
                <a:lnTo>
                  <a:pt x="1204935" y="572403"/>
                </a:lnTo>
                <a:lnTo>
                  <a:pt x="983258" y="496954"/>
                </a:lnTo>
                <a:lnTo>
                  <a:pt x="761599" y="421486"/>
                </a:lnTo>
                <a:lnTo>
                  <a:pt x="594762" y="589937"/>
                </a:lnTo>
                <a:lnTo>
                  <a:pt x="427944" y="758407"/>
                </a:lnTo>
                <a:lnTo>
                  <a:pt x="498588" y="977841"/>
                </a:lnTo>
                <a:lnTo>
                  <a:pt x="569250" y="1197274"/>
                </a:lnTo>
                <a:lnTo>
                  <a:pt x="526490" y="1287910"/>
                </a:lnTo>
                <a:cubicBezTo>
                  <a:pt x="502973" y="1337760"/>
                  <a:pt x="469208" y="1421478"/>
                  <a:pt x="451455" y="1473951"/>
                </a:cubicBezTo>
                <a:lnTo>
                  <a:pt x="419181" y="1569357"/>
                </a:lnTo>
                <a:lnTo>
                  <a:pt x="209564" y="1676857"/>
                </a:lnTo>
                <a:lnTo>
                  <a:pt x="-52" y="1784356"/>
                </a:lnTo>
                <a:lnTo>
                  <a:pt x="-52" y="2022666"/>
                </a:lnTo>
                <a:lnTo>
                  <a:pt x="-52" y="2260957"/>
                </a:lnTo>
                <a:lnTo>
                  <a:pt x="207267" y="2365289"/>
                </a:lnTo>
                <a:lnTo>
                  <a:pt x="414567" y="2469639"/>
                </a:lnTo>
                <a:lnTo>
                  <a:pt x="449528" y="2571418"/>
                </a:lnTo>
                <a:cubicBezTo>
                  <a:pt x="468753" y="2627394"/>
                  <a:pt x="503688" y="2711635"/>
                  <a:pt x="527157" y="2758634"/>
                </a:cubicBezTo>
                <a:lnTo>
                  <a:pt x="569825" y="2844089"/>
                </a:lnTo>
                <a:lnTo>
                  <a:pt x="502553" y="3055826"/>
                </a:lnTo>
                <a:cubicBezTo>
                  <a:pt x="465557" y="3172286"/>
                  <a:pt x="433777" y="3272286"/>
                  <a:pt x="431909" y="3278055"/>
                </a:cubicBezTo>
                <a:cubicBezTo>
                  <a:pt x="430041" y="3283824"/>
                  <a:pt x="503900" y="3364076"/>
                  <a:pt x="596041" y="3456382"/>
                </a:cubicBezTo>
                <a:lnTo>
                  <a:pt x="763563" y="3624218"/>
                </a:lnTo>
                <a:lnTo>
                  <a:pt x="981739" y="3553204"/>
                </a:lnTo>
                <a:lnTo>
                  <a:pt x="1199915" y="3482190"/>
                </a:lnTo>
                <a:lnTo>
                  <a:pt x="1309002" y="3533675"/>
                </a:lnTo>
                <a:cubicBezTo>
                  <a:pt x="1369001" y="3561993"/>
                  <a:pt x="1453503" y="3596768"/>
                  <a:pt x="1496775" y="3610951"/>
                </a:cubicBezTo>
                <a:lnTo>
                  <a:pt x="1575441" y="3636740"/>
                </a:lnTo>
                <a:lnTo>
                  <a:pt x="1679415" y="3845702"/>
                </a:lnTo>
                <a:lnTo>
                  <a:pt x="1783371" y="4054682"/>
                </a:lnTo>
                <a:lnTo>
                  <a:pt x="2020444" y="4054682"/>
                </a:lnTo>
                <a:lnTo>
                  <a:pt x="2257518" y="4054682"/>
                </a:lnTo>
                <a:lnTo>
                  <a:pt x="2361251" y="3846167"/>
                </a:lnTo>
                <a:lnTo>
                  <a:pt x="2464985" y="3637654"/>
                </a:lnTo>
                <a:lnTo>
                  <a:pt x="2566180" y="3602491"/>
                </a:lnTo>
                <a:cubicBezTo>
                  <a:pt x="2621836" y="3583155"/>
                  <a:pt x="2705313" y="3548187"/>
                  <a:pt x="2751674" y="3524769"/>
                </a:cubicBezTo>
                <a:lnTo>
                  <a:pt x="2835954" y="3482190"/>
                </a:lnTo>
                <a:lnTo>
                  <a:pt x="3057965" y="3557769"/>
                </a:lnTo>
                <a:lnTo>
                  <a:pt x="3279994" y="3633349"/>
                </a:lnTo>
                <a:lnTo>
                  <a:pt x="3447183" y="3463537"/>
                </a:lnTo>
                <a:cubicBezTo>
                  <a:pt x="3544761" y="3364432"/>
                  <a:pt x="3612553" y="3288279"/>
                  <a:pt x="3610018" y="3280645"/>
                </a:cubicBezTo>
                <a:cubicBezTo>
                  <a:pt x="3607630" y="3273452"/>
                  <a:pt x="3575375" y="3174464"/>
                  <a:pt x="3538336" y="3060671"/>
                </a:cubicBezTo>
                <a:lnTo>
                  <a:pt x="3470990" y="2853778"/>
                </a:lnTo>
                <a:lnTo>
                  <a:pt x="3513695" y="2768249"/>
                </a:lnTo>
                <a:cubicBezTo>
                  <a:pt x="3537185" y="2721208"/>
                  <a:pt x="3572136" y="2636935"/>
                  <a:pt x="3591361" y="2580958"/>
                </a:cubicBezTo>
                <a:lnTo>
                  <a:pt x="3626322" y="2479180"/>
                </a:lnTo>
                <a:lnTo>
                  <a:pt x="3833622" y="2374829"/>
                </a:lnTo>
                <a:lnTo>
                  <a:pt x="4040941" y="2270498"/>
                </a:lnTo>
                <a:lnTo>
                  <a:pt x="4040941" y="2032076"/>
                </a:lnTo>
                <a:lnTo>
                  <a:pt x="4040941" y="1793636"/>
                </a:lnTo>
                <a:lnTo>
                  <a:pt x="3833622" y="1689304"/>
                </a:lnTo>
                <a:lnTo>
                  <a:pt x="3626322" y="1584954"/>
                </a:lnTo>
                <a:lnTo>
                  <a:pt x="3591361" y="1483194"/>
                </a:lnTo>
                <a:cubicBezTo>
                  <a:pt x="3572136" y="1427217"/>
                  <a:pt x="3537350" y="1343259"/>
                  <a:pt x="3514066" y="1296630"/>
                </a:cubicBezTo>
                <a:lnTo>
                  <a:pt x="3471732" y="1211846"/>
                </a:lnTo>
                <a:lnTo>
                  <a:pt x="3546766" y="988909"/>
                </a:lnTo>
                <a:lnTo>
                  <a:pt x="3621783" y="765972"/>
                </a:lnTo>
                <a:lnTo>
                  <a:pt x="3449555" y="593683"/>
                </a:lnTo>
                <a:lnTo>
                  <a:pt x="3277326" y="421393"/>
                </a:lnTo>
                <a:lnTo>
                  <a:pt x="3059150" y="496674"/>
                </a:lnTo>
                <a:lnTo>
                  <a:pt x="2840975" y="571956"/>
                </a:lnTo>
                <a:lnTo>
                  <a:pt x="2750859" y="529228"/>
                </a:lnTo>
                <a:cubicBezTo>
                  <a:pt x="2701295" y="505727"/>
                  <a:pt x="2618057" y="471895"/>
                  <a:pt x="2565884" y="454040"/>
                </a:cubicBezTo>
                <a:lnTo>
                  <a:pt x="2471025" y="421561"/>
                </a:lnTo>
                <a:lnTo>
                  <a:pt x="2364142" y="210736"/>
                </a:lnTo>
                <a:lnTo>
                  <a:pt x="2257240" y="-70"/>
                </a:lnTo>
                <a:lnTo>
                  <a:pt x="2020315" y="-70"/>
                </a:lnTo>
                <a:close/>
                <a:moveTo>
                  <a:pt x="2020444" y="1321991"/>
                </a:moveTo>
                <a:cubicBezTo>
                  <a:pt x="2154608" y="1321991"/>
                  <a:pt x="2221015" y="1336224"/>
                  <a:pt x="2329014" y="1388124"/>
                </a:cubicBezTo>
                <a:cubicBezTo>
                  <a:pt x="2512242" y="1476175"/>
                  <a:pt x="2654356" y="1648990"/>
                  <a:pt x="2709506" y="1850805"/>
                </a:cubicBezTo>
                <a:cubicBezTo>
                  <a:pt x="2732927" y="1936513"/>
                  <a:pt x="2732927" y="2127640"/>
                  <a:pt x="2709506" y="2213347"/>
                </a:cubicBezTo>
                <a:cubicBezTo>
                  <a:pt x="2642083" y="2460071"/>
                  <a:pt x="2447166" y="2657383"/>
                  <a:pt x="2205420" y="2723620"/>
                </a:cubicBezTo>
                <a:cubicBezTo>
                  <a:pt x="2122572" y="2746320"/>
                  <a:pt x="1955248" y="2750756"/>
                  <a:pt x="1873413" y="2732434"/>
                </a:cubicBezTo>
                <a:cubicBezTo>
                  <a:pt x="1737461" y="2701995"/>
                  <a:pt x="1613872" y="2634312"/>
                  <a:pt x="1517766" y="2537653"/>
                </a:cubicBezTo>
                <a:cubicBezTo>
                  <a:pt x="1218474" y="2236635"/>
                  <a:pt x="1248390" y="1728257"/>
                  <a:pt x="1580573" y="1470336"/>
                </a:cubicBezTo>
                <a:cubicBezTo>
                  <a:pt x="1716937" y="1364458"/>
                  <a:pt x="1842874" y="1321991"/>
                  <a:pt x="2020444" y="1321991"/>
                </a:cubicBezTo>
                <a:close/>
              </a:path>
            </a:pathLst>
          </a:custGeom>
          <a:ln w="9478" cap="flat">
            <a:noFill/>
            <a:prstDash val="solid"/>
            <a:miter/>
          </a:ln>
        </p:spPr>
        <p:txBody>
          <a:bodyPr rtlCol="0" anchor="ctr"/>
          <a:lstStyle/>
          <a:p>
            <a:endParaRPr lang="en-LT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B8A42B65-566C-0A41-B8C2-5032B07BD196}"/>
              </a:ext>
            </a:extLst>
          </p:cNvPr>
          <p:cNvSpPr/>
          <p:nvPr/>
        </p:nvSpPr>
        <p:spPr>
          <a:xfrm>
            <a:off x="-1364972" y="-4031970"/>
            <a:ext cx="14921946" cy="14921942"/>
          </a:xfrm>
          <a:prstGeom prst="ellipse">
            <a:avLst/>
          </a:prstGeom>
          <a:noFill/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LT" sz="8000" b="1" i="0" u="none" strike="noStrike" kern="1200" cap="none" spc="-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" panose="020B0503030101060003" pitchFamily="34" charset="77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6BA49A1-C4F8-6543-8240-061A4699B32F}"/>
              </a:ext>
            </a:extLst>
          </p:cNvPr>
          <p:cNvSpPr/>
          <p:nvPr/>
        </p:nvSpPr>
        <p:spPr>
          <a:xfrm>
            <a:off x="1368362" y="2094650"/>
            <a:ext cx="4519186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8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uLnTx/>
                <a:uFillTx/>
                <a:latin typeface="Raleway Black" panose="020B0503030101060003" pitchFamily="34" charset="77"/>
                <a:ea typeface="+mn-ea"/>
                <a:cs typeface="+mn-cs"/>
              </a:rPr>
              <a:t>FUTURE</a:t>
            </a:r>
            <a:endParaRPr kumimoji="0" lang="en-LT" sz="8800" b="1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419100" sx="102000" sy="102000" algn="ctr" rotWithShape="0">
                  <a:prstClr val="black">
                    <a:alpha val="29000"/>
                  </a:prstClr>
                </a:outerShdw>
              </a:effectLst>
              <a:uLnTx/>
              <a:uFillTx/>
              <a:latin typeface="Raleway Black" panose="020B0503030101060003" pitchFamily="34" charset="77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9D1D594-5228-7E40-8C11-673A42AE8EE2}"/>
              </a:ext>
            </a:extLst>
          </p:cNvPr>
          <p:cNvSpPr/>
          <p:nvPr/>
        </p:nvSpPr>
        <p:spPr>
          <a:xfrm>
            <a:off x="6144603" y="2079415"/>
            <a:ext cx="5482591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8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uLnTx/>
                <a:uFillTx/>
                <a:latin typeface="Raleway Black" panose="020B0503030101060003" pitchFamily="34" charset="77"/>
                <a:ea typeface="+mn-ea"/>
                <a:cs typeface="+mn-cs"/>
              </a:rPr>
              <a:t>CHANGES</a:t>
            </a:r>
            <a:endParaRPr kumimoji="0" lang="en-LT" sz="8800" b="1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419100" sx="102000" sy="102000" algn="ctr" rotWithShape="0">
                  <a:prstClr val="black">
                    <a:alpha val="29000"/>
                  </a:prstClr>
                </a:outerShdw>
              </a:effectLst>
              <a:uLnTx/>
              <a:uFillTx/>
              <a:latin typeface="Raleway Black" panose="020B0503030101060003" pitchFamily="34" charset="77"/>
              <a:ea typeface="+mn-ea"/>
              <a:cs typeface="+mn-cs"/>
            </a:endParaRPr>
          </a:p>
        </p:txBody>
      </p:sp>
      <p:pic>
        <p:nvPicPr>
          <p:cNvPr id="13" name="Graphic 12" descr="Gears with solid fill">
            <a:extLst>
              <a:ext uri="{FF2B5EF4-FFF2-40B4-BE49-F238E27FC236}">
                <a16:creationId xmlns:a16="http://schemas.microsoft.com/office/drawing/2014/main" id="{A756BC14-D990-AE45-A8C6-1B6F0B9533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33277" y="518181"/>
            <a:ext cx="1765962" cy="1765962"/>
          </a:xfrm>
          <a:prstGeom prst="rect">
            <a:avLst/>
          </a:prstGeom>
          <a:effectLst>
            <a:outerShdw blurRad="1778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A181EAB-79E7-5F84-2558-AC35CA8A3E03}"/>
              </a:ext>
            </a:extLst>
          </p:cNvPr>
          <p:cNvSpPr/>
          <p:nvPr/>
        </p:nvSpPr>
        <p:spPr>
          <a:xfrm>
            <a:off x="3298121" y="3525965"/>
            <a:ext cx="6234499" cy="3106380"/>
          </a:xfrm>
          <a:prstGeom prst="rect">
            <a:avLst/>
          </a:prstGeom>
          <a:solidFill>
            <a:schemeClr val="accent1">
              <a:alpha val="55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Implement the weather Api</a:t>
            </a:r>
          </a:p>
          <a:p>
            <a:pPr algn="ctr"/>
            <a:r>
              <a:rPr lang="en-GB" dirty="0">
                <a:solidFill>
                  <a:schemeClr val="bg1"/>
                </a:solidFill>
              </a:rPr>
              <a:t>Mobile friendly interface</a:t>
            </a:r>
          </a:p>
          <a:p>
            <a:pPr algn="ctr"/>
            <a:r>
              <a:rPr lang="en-GB" dirty="0">
                <a:solidFill>
                  <a:schemeClr val="bg1"/>
                </a:solidFill>
              </a:rPr>
              <a:t>Build more features</a:t>
            </a:r>
          </a:p>
          <a:p>
            <a:pPr algn="ctr"/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8703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7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8" dur="7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4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>
            <a:alpha val="55000"/>
          </a:schemeClr>
        </a:solidFill>
        <a:ln w="76200">
          <a:solidFill>
            <a:schemeClr val="bg1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Office Theme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>
            <a:alpha val="55000"/>
          </a:schemeClr>
        </a:solidFill>
        <a:ln w="76200">
          <a:solidFill>
            <a:schemeClr val="bg1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229</Words>
  <Application>Microsoft Macintosh PowerPoint</Application>
  <PresentationFormat>Widescreen</PresentationFormat>
  <Paragraphs>39</Paragraphs>
  <Slides>9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Raleway Black</vt:lpstr>
      <vt:lpstr>Raleway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2</cp:revision>
  <dcterms:created xsi:type="dcterms:W3CDTF">2023-10-03T06:31:12Z</dcterms:created>
  <dcterms:modified xsi:type="dcterms:W3CDTF">2025-02-23T12:51:26Z</dcterms:modified>
</cp:coreProperties>
</file>